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256" r:id="rId2"/>
    <p:sldId id="381" r:id="rId3"/>
    <p:sldId id="417" r:id="rId4"/>
    <p:sldId id="422" r:id="rId5"/>
    <p:sldId id="423" r:id="rId6"/>
    <p:sldId id="361" r:id="rId7"/>
    <p:sldId id="424" r:id="rId8"/>
    <p:sldId id="426" r:id="rId9"/>
    <p:sldId id="354" r:id="rId10"/>
    <p:sldId id="362" r:id="rId11"/>
    <p:sldId id="382" r:id="rId12"/>
    <p:sldId id="383" r:id="rId13"/>
    <p:sldId id="363" r:id="rId14"/>
    <p:sldId id="367" r:id="rId15"/>
    <p:sldId id="368" r:id="rId16"/>
    <p:sldId id="369" r:id="rId17"/>
    <p:sldId id="371" r:id="rId18"/>
    <p:sldId id="372" r:id="rId19"/>
    <p:sldId id="373" r:id="rId20"/>
    <p:sldId id="419" r:id="rId21"/>
    <p:sldId id="385" r:id="rId22"/>
    <p:sldId id="386" r:id="rId23"/>
    <p:sldId id="387" r:id="rId24"/>
    <p:sldId id="388" r:id="rId25"/>
    <p:sldId id="389" r:id="rId26"/>
    <p:sldId id="390" r:id="rId27"/>
    <p:sldId id="391" r:id="rId28"/>
    <p:sldId id="392" r:id="rId29"/>
    <p:sldId id="393" r:id="rId30"/>
    <p:sldId id="394" r:id="rId31"/>
    <p:sldId id="395" r:id="rId32"/>
    <p:sldId id="396" r:id="rId33"/>
    <p:sldId id="397" r:id="rId34"/>
    <p:sldId id="398" r:id="rId35"/>
    <p:sldId id="420" r:id="rId36"/>
    <p:sldId id="400" r:id="rId37"/>
    <p:sldId id="401" r:id="rId38"/>
    <p:sldId id="405" r:id="rId39"/>
    <p:sldId id="403" r:id="rId40"/>
    <p:sldId id="404" r:id="rId41"/>
    <p:sldId id="406" r:id="rId42"/>
    <p:sldId id="408" r:id="rId43"/>
    <p:sldId id="409" r:id="rId44"/>
    <p:sldId id="410" r:id="rId45"/>
    <p:sldId id="411" r:id="rId46"/>
    <p:sldId id="412" r:id="rId47"/>
    <p:sldId id="413" r:id="rId48"/>
    <p:sldId id="407" r:id="rId49"/>
    <p:sldId id="414" r:id="rId50"/>
    <p:sldId id="425" r:id="rId5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3C29"/>
    <a:srgbClr val="B4442B"/>
    <a:srgbClr val="D96C07"/>
    <a:srgbClr val="F29D38"/>
    <a:srgbClr val="F0AD74"/>
    <a:srgbClr val="F7DBB7"/>
    <a:srgbClr val="B1794F"/>
    <a:srgbClr val="F2F2F2"/>
    <a:srgbClr val="D9D9D9"/>
    <a:srgbClr val="E5F0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03" autoAdjust="0"/>
    <p:restoredTop sz="90068" autoAdjust="0"/>
  </p:normalViewPr>
  <p:slideViewPr>
    <p:cSldViewPr snapToGrid="0">
      <p:cViewPr varScale="1">
        <p:scale>
          <a:sx n="74" d="100"/>
          <a:sy n="74" d="100"/>
        </p:scale>
        <p:origin x="1416" y="72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0B99C0-4EDD-442C-BFD9-364CB8CB6547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4D4AB-8AEC-492D-89E8-4833C4317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43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6209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21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8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26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l"/>
                <a:endParaRPr kumimoji="1"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l"/>
                <a:r>
                  <a:rPr lang="en-US" altLang="zh-CN" sz="1800" kern="100" dirty="0">
                    <a:effectLst/>
                    <a:latin typeface="DengXian" panose="02010600030101010101" pitchFamily="2" charset="-122"/>
                    <a:ea typeface="DengXian" panose="02010600030101010101" pitchFamily="2" charset="-122"/>
                    <a:cs typeface="Times New Roman" panose="02020603050405020304" pitchFamily="18" charset="0"/>
                  </a:rPr>
                  <a:t>It leads to the next key question: what is the optimal strategy of the representative agent?</a:t>
                </a:r>
                <a:br>
                  <a:rPr lang="en-US" altLang="zh-CN" sz="1800" kern="100" dirty="0">
                    <a:effectLst/>
                    <a:latin typeface="DengXian" panose="02010600030101010101" pitchFamily="2" charset="-122"/>
                    <a:ea typeface="DengXian" panose="02010600030101010101" pitchFamily="2" charset="-122"/>
                    <a:cs typeface="Times New Roman" panose="02020603050405020304" pitchFamily="18" charset="0"/>
                  </a:rPr>
                </a:br>
                <a:r>
                  <a:rPr lang="en-US" altLang="zh-CN" sz="1800" kern="100" dirty="0">
                    <a:effectLst/>
                    <a:latin typeface="DengXian" panose="02010600030101010101" pitchFamily="2" charset="-122"/>
                    <a:ea typeface="DengXian" panose="02010600030101010101" pitchFamily="2" charset="-122"/>
                    <a:cs typeface="Times New Roman" panose="02020603050405020304" pitchFamily="18" charset="0"/>
                  </a:rPr>
                  <a:t>And if all agents act optimally, how does the population distribution evolve over time? These two parts are coupled together. these two partial differential equations, named Hamilton-Jacobi-Bellman (HJB) equation and Fokker-Planck-Kolmogorov (FPK) equation.</a:t>
                </a:r>
                <a:endParaRPr lang="zh-CN" altLang="zh-CN" sz="1800" kern="100" dirty="0">
                  <a:effectLst/>
                  <a:latin typeface="DengXian" panose="02010600030101010101" pitchFamily="2" charset="-122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 algn="l"/>
                <a:r>
                  <a:rPr lang="en-US" altLang="zh-CN" sz="1800" kern="100" dirty="0">
                    <a:effectLst/>
                    <a:latin typeface="DengXian" panose="02010600030101010101" pitchFamily="2" charset="-122"/>
                    <a:ea typeface="DengXian" panose="02010600030101010101" pitchFamily="2" charset="-122"/>
                    <a:cs typeface="Times New Roman" panose="02020603050405020304" pitchFamily="18" charset="0"/>
                  </a:rPr>
                  <a:t>It looks at the problem from the point of view of one agent and asks:</a:t>
                </a:r>
                <a:br>
                  <a:rPr lang="en-US" altLang="zh-CN" sz="1800" kern="100" dirty="0">
                    <a:effectLst/>
                    <a:latin typeface="DengXian" panose="02010600030101010101" pitchFamily="2" charset="-122"/>
                    <a:ea typeface="DengXian" panose="02010600030101010101" pitchFamily="2" charset="-122"/>
                    <a:cs typeface="Times New Roman" panose="02020603050405020304" pitchFamily="18" charset="0"/>
                  </a:rPr>
                </a:br>
                <a:r>
                  <a:rPr kumimoji="1"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Given the environment </a:t>
                </a:r>
                <a:r>
                  <a:rPr kumimoji="1" lang="en-US" altLang="zh-CN" sz="1800" i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𝜌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what is my optimal policy</a:t>
                </a:r>
                <a:r>
                  <a:rPr lang="en-US" altLang="zh-CN" sz="1800" b="1" kern="100" dirty="0">
                    <a:effectLst/>
                    <a:latin typeface="DengXian" panose="02010600030101010101" pitchFamily="2" charset="-122"/>
                    <a:ea typeface="DengXian" panose="02010600030101010101" pitchFamily="2" charset="-122"/>
                    <a:cs typeface="Times New Roman" panose="02020603050405020304" pitchFamily="18" charset="0"/>
                  </a:rPr>
                  <a:t>?</a:t>
                </a:r>
                <a:br>
                  <a:rPr lang="en-US" altLang="zh-CN" sz="1800" kern="100" dirty="0">
                    <a:effectLst/>
                    <a:latin typeface="DengXian" panose="02010600030101010101" pitchFamily="2" charset="-122"/>
                    <a:ea typeface="DengXian" panose="02010600030101010101" pitchFamily="2" charset="-122"/>
                    <a:cs typeface="Times New Roman" panose="02020603050405020304" pitchFamily="18" charset="0"/>
                  </a:rPr>
                </a:br>
                <a:r>
                  <a:rPr lang="en-US" altLang="zh-CN" sz="1800" kern="100" dirty="0">
                    <a:effectLst/>
                    <a:latin typeface="DengXian" panose="02010600030101010101" pitchFamily="2" charset="-122"/>
                    <a:ea typeface="DengXian" panose="02010600030101010101" pitchFamily="2" charset="-122"/>
                    <a:cs typeface="Times New Roman" panose="02020603050405020304" pitchFamily="18" charset="0"/>
                  </a:rPr>
                  <a:t>So the HJB equation describes how agents optimize their behavior to maximize their utility or minimize their costs. Once we solve it, we get the optimal policy, shown here as \</a:t>
                </a:r>
                <a:r>
                  <a:rPr lang="en-US" altLang="zh-CN" sz="1800" kern="100" dirty="0" err="1">
                    <a:effectLst/>
                    <a:latin typeface="DengXian" panose="02010600030101010101" pitchFamily="2" charset="-122"/>
                    <a:ea typeface="DengXian" panose="02010600030101010101" pitchFamily="2" charset="-122"/>
                    <a:cs typeface="Times New Roman" panose="02020603050405020304" pitchFamily="18" charset="0"/>
                  </a:rPr>
                  <a:t>alpha_star</a:t>
                </a:r>
                <a:r>
                  <a:rPr lang="en-US" altLang="zh-CN" sz="1800" kern="100" dirty="0">
                    <a:effectLst/>
                    <a:latin typeface="DengXian" panose="02010600030101010101" pitchFamily="2" charset="-122"/>
                    <a:ea typeface="DengXian" panose="02010600030101010101" pitchFamily="2" charset="-122"/>
                    <a:cs typeface="Times New Roman" panose="02020603050405020304" pitchFamily="18" charset="0"/>
                  </a:rPr>
                  <a:t>. on the right is the </a:t>
                </a:r>
                <a:r>
                  <a:rPr lang="en-US" altLang="zh-CN" sz="1800" b="1" kern="100" dirty="0">
                    <a:effectLst/>
                    <a:latin typeface="DengXian" panose="02010600030101010101" pitchFamily="2" charset="-122"/>
                    <a:ea typeface="DengXian" panose="02010600030101010101" pitchFamily="2" charset="-122"/>
                    <a:cs typeface="Times New Roman" panose="02020603050405020304" pitchFamily="18" charset="0"/>
                  </a:rPr>
                  <a:t>FPK equation</a:t>
                </a:r>
                <a:r>
                  <a:rPr lang="en-US" altLang="zh-CN" sz="1800" kern="100" dirty="0">
                    <a:effectLst/>
                    <a:latin typeface="DengXian" panose="02010600030101010101" pitchFamily="2" charset="-122"/>
                    <a:ea typeface="DengXian" panose="02010600030101010101" pitchFamily="2" charset="-122"/>
                    <a:cs typeface="Times New Roman" panose="02020603050405020304" pitchFamily="18" charset="0"/>
                  </a:rPr>
                  <a:t>. It asks the other half of the story: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all agents act optimally, how does the mass flow?</a:t>
                </a:r>
                <a:r>
                  <a:rPr lang="en-US" altLang="zh-CN" sz="1800" kern="100" dirty="0">
                    <a:effectLst/>
                    <a:latin typeface="DengXian" panose="02010600030101010101" pitchFamily="2" charset="-122"/>
                    <a:ea typeface="DengXian" panose="02010600030101010101" pitchFamily="2" charset="-122"/>
                    <a:cs typeface="Times New Roman" panose="02020603050405020304" pitchFamily="18" charset="0"/>
                  </a:rPr>
                  <a:t> So the FPK equation describes how the probability distribution of the agents' states in the system evolves over time.</a:t>
                </a:r>
              </a:p>
              <a:p>
                <a:r>
                  <a:rPr lang="en-US" altLang="zh-CN" sz="1800" kern="100" dirty="0">
                    <a:effectLst/>
                    <a:latin typeface="DengXian" panose="02010600030101010101" pitchFamily="2" charset="-122"/>
                    <a:ea typeface="DengXian" panose="02010600030101010101" pitchFamily="2" charset="-122"/>
                    <a:cs typeface="Times New Roman" panose="02020603050405020304" pitchFamily="18" charset="0"/>
                  </a:rPr>
                  <a:t>The key point is that these two equations are not independent — they are tightly coupled. </a:t>
                </a:r>
                <a:r>
                  <a:rPr lang="en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 MFG equilibrium is reached when the distribution assumed by the agent coincides with the distribution generated by the agent's optimal policy.</a:t>
                </a:r>
                <a:endParaRPr lang="en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/>
                <a:br>
                  <a:rPr lang="en-US" altLang="zh-CN" dirty="0">
                    <a:effectLst/>
                    <a:latin typeface="Google Sans Text"/>
                  </a:rPr>
                </a:br>
                <a:br>
                  <a:rPr lang="en-US" altLang="zh-CN" dirty="0">
                    <a:effectLst/>
                    <a:latin typeface="Google Sans Text"/>
                  </a:rPr>
                </a:br>
                <a:r>
                  <a:rPr lang="zh-CN" altLang="en-US" dirty="0">
                    <a:effectLst/>
                    <a:latin typeface="Google Sans Text"/>
                  </a:rPr>
                  <a:t>有了上一页单体与均值场博弈的架构，现在我们来看看，这套系统在连续的时空中，究竟是由怎样的底层物理法则驱动的。</a:t>
                </a:r>
              </a:p>
              <a:p>
                <a:r>
                  <a:rPr lang="zh-CN" altLang="en-US" dirty="0">
                    <a:effectLst/>
                    <a:latin typeface="Google Sans Text"/>
                  </a:rPr>
                  <a:t>请大家看大屏幕。</a:t>
                </a:r>
                <a:r>
                  <a:rPr lang="en" altLang="zh-CN" dirty="0">
                    <a:effectLst/>
                    <a:latin typeface="Google Sans Text"/>
                  </a:rPr>
                  <a:t>MFG </a:t>
                </a:r>
                <a:r>
                  <a:rPr lang="zh-CN" altLang="en-US" dirty="0">
                    <a:effectLst/>
                    <a:latin typeface="Google Sans Text"/>
                  </a:rPr>
                  <a:t>的运转，依赖于一对极具对称美、相互咬合的偏微分方程组。</a:t>
                </a:r>
              </a:p>
              <a:p>
                <a:r>
                  <a:rPr lang="zh-CN" altLang="en-US" b="1" dirty="0">
                    <a:effectLst/>
                    <a:latin typeface="Google Sans Text"/>
                  </a:rPr>
                  <a:t>（手势指向左侧：</a:t>
                </a:r>
                <a:r>
                  <a:rPr lang="en" altLang="zh-CN" b="1" dirty="0">
                    <a:effectLst/>
                    <a:latin typeface="Google Sans Text"/>
                  </a:rPr>
                  <a:t>HJB </a:t>
                </a:r>
                <a:r>
                  <a:rPr lang="zh-CN" altLang="en-US" b="1" dirty="0">
                    <a:effectLst/>
                    <a:latin typeface="Google Sans Text"/>
                  </a:rPr>
                  <a:t>方程）</a:t>
                </a:r>
                <a:endParaRPr lang="zh-CN" altLang="en-US" dirty="0">
                  <a:effectLst/>
                  <a:latin typeface="Google Sans Text"/>
                </a:endParaRPr>
              </a:p>
              <a:p>
                <a:r>
                  <a:rPr lang="zh-CN" altLang="en-US" dirty="0">
                    <a:effectLst/>
                    <a:latin typeface="Google Sans Text"/>
                  </a:rPr>
                  <a:t>首先是左边的 </a:t>
                </a:r>
                <a:r>
                  <a:rPr lang="en" altLang="zh-CN" b="1" dirty="0">
                    <a:effectLst/>
                    <a:latin typeface="Google Sans Text"/>
                  </a:rPr>
                  <a:t>HJB </a:t>
                </a:r>
                <a:r>
                  <a:rPr lang="zh-CN" altLang="en-US" b="1" dirty="0">
                    <a:effectLst/>
                    <a:latin typeface="Google Sans Text"/>
                  </a:rPr>
                  <a:t>方程</a:t>
                </a:r>
                <a:r>
                  <a:rPr lang="zh-CN" altLang="en-US" dirty="0">
                    <a:effectLst/>
                    <a:latin typeface="Google Sans Text"/>
                  </a:rPr>
                  <a:t>。大家可以把它理解为微观个体的‘理性大脑’。它问了一个问题：‘如果我已经预知了未来宏观环境云 </a:t>
                </a:r>
                <a:r>
                  <a:rPr lang="en-US" altLang="zh-CN" dirty="0">
                    <a:effectLst/>
                    <a:latin typeface="Google Sans Text"/>
                  </a:rPr>
                  <a:t>$\</a:t>
                </a:r>
                <a:r>
                  <a:rPr lang="en" altLang="zh-CN" dirty="0">
                    <a:effectLst/>
                    <a:latin typeface="Google Sans Text"/>
                  </a:rPr>
                  <a:t>color{blue}{\</a:t>
                </a:r>
                <a:r>
                  <a:rPr lang="en" altLang="zh-CN" dirty="0" err="1">
                    <a:effectLst/>
                    <a:latin typeface="Google Sans Text"/>
                  </a:rPr>
                  <a:t>rho_t</a:t>
                </a:r>
                <a:r>
                  <a:rPr lang="en" altLang="zh-CN" dirty="0">
                    <a:effectLst/>
                    <a:latin typeface="Google Sans Text"/>
                  </a:rPr>
                  <a:t>}$ </a:t>
                </a:r>
                <a:r>
                  <a:rPr lang="zh-CN" altLang="en-US" dirty="0">
                    <a:effectLst/>
                    <a:latin typeface="Google Sans Text"/>
                  </a:rPr>
                  <a:t>的走势，我该如何规划当下最优动作？’</a:t>
                </a:r>
              </a:p>
              <a:p>
                <a:r>
                  <a:rPr lang="zh-CN" altLang="en-US" dirty="0">
                    <a:effectLst/>
                    <a:latin typeface="Google Sans Text"/>
                  </a:rPr>
                  <a:t>大家注意看，因为系统的目标是最终结算的，所以 </a:t>
                </a:r>
                <a:r>
                  <a:rPr lang="en" altLang="zh-CN" dirty="0">
                    <a:effectLst/>
                    <a:latin typeface="Google Sans Text"/>
                  </a:rPr>
                  <a:t>HJB </a:t>
                </a:r>
                <a:r>
                  <a:rPr lang="zh-CN" altLang="en-US" dirty="0">
                    <a:effectLst/>
                    <a:latin typeface="Google Sans Text"/>
                  </a:rPr>
                  <a:t>必须是</a:t>
                </a:r>
                <a:r>
                  <a:rPr lang="zh-CN" altLang="en-US" b="1" dirty="0">
                    <a:effectLst/>
                    <a:latin typeface="Google Sans Text"/>
                  </a:rPr>
                  <a:t>时间逆推 </a:t>
                </a:r>
                <a:r>
                  <a:rPr lang="en-US" altLang="zh-CN" b="1" dirty="0">
                    <a:effectLst/>
                    <a:latin typeface="Google Sans Text"/>
                  </a:rPr>
                  <a:t>(</a:t>
                </a:r>
                <a:r>
                  <a:rPr lang="en" altLang="zh-CN" b="1" dirty="0">
                    <a:effectLst/>
                    <a:latin typeface="Google Sans Text"/>
                  </a:rPr>
                  <a:t>Backward in time)</a:t>
                </a:r>
                <a:r>
                  <a:rPr lang="en" altLang="zh-CN" dirty="0">
                    <a:effectLst/>
                    <a:latin typeface="Google Sans Text"/>
                  </a:rPr>
                  <a:t> </a:t>
                </a:r>
                <a:r>
                  <a:rPr lang="zh-CN" altLang="en-US" dirty="0">
                    <a:effectLst/>
                    <a:latin typeface="Google Sans Text"/>
                  </a:rPr>
                  <a:t>的，从终点 </a:t>
                </a:r>
                <a:r>
                  <a:rPr lang="en-US" altLang="zh-CN" dirty="0">
                    <a:effectLst/>
                    <a:latin typeface="Google Sans Text"/>
                  </a:rPr>
                  <a:t>$</a:t>
                </a:r>
                <a:r>
                  <a:rPr lang="en" altLang="zh-CN" dirty="0">
                    <a:effectLst/>
                    <a:latin typeface="Google Sans Text"/>
                  </a:rPr>
                  <a:t>T$ </a:t>
                </a:r>
                <a:r>
                  <a:rPr lang="zh-CN" altLang="en-US" dirty="0">
                    <a:effectLst/>
                    <a:latin typeface="Google Sans Text"/>
                  </a:rPr>
                  <a:t>倒推回现在。通过求解 </a:t>
                </a:r>
                <a:r>
                  <a:rPr lang="en" altLang="zh-CN" dirty="0">
                    <a:effectLst/>
                    <a:latin typeface="Google Sans Text"/>
                  </a:rPr>
                  <a:t>HJB</a:t>
                </a:r>
                <a:r>
                  <a:rPr lang="zh-CN" altLang="en" dirty="0">
                    <a:effectLst/>
                    <a:latin typeface="Google Sans Text"/>
                  </a:rPr>
                  <a:t>，</a:t>
                </a:r>
                <a:r>
                  <a:rPr lang="zh-CN" altLang="en-US" dirty="0">
                    <a:effectLst/>
                    <a:latin typeface="Google Sans Text"/>
                  </a:rPr>
                  <a:t>个体得出了红色的最优策略 </a:t>
                </a:r>
                <a:r>
                  <a:rPr lang="en-US" altLang="zh-CN" dirty="0">
                    <a:effectLst/>
                    <a:latin typeface="Google Sans Text"/>
                  </a:rPr>
                  <a:t>$\</a:t>
                </a:r>
                <a:r>
                  <a:rPr lang="en" altLang="zh-CN" dirty="0">
                    <a:effectLst/>
                    <a:latin typeface="Google Sans Text"/>
                  </a:rPr>
                  <a:t>color{red}{u^*}$</a:t>
                </a:r>
                <a:r>
                  <a:rPr lang="zh-CN" altLang="en" dirty="0">
                    <a:effectLst/>
                    <a:latin typeface="Google Sans Text"/>
                  </a:rPr>
                  <a:t>。</a:t>
                </a:r>
              </a:p>
              <a:p>
                <a:r>
                  <a:rPr lang="zh-CN" altLang="en" b="1" dirty="0">
                    <a:effectLst/>
                    <a:latin typeface="Google Sans Text"/>
                  </a:rPr>
                  <a:t>（</a:t>
                </a:r>
                <a:r>
                  <a:rPr lang="zh-CN" altLang="en-US" b="1" dirty="0">
                    <a:effectLst/>
                    <a:latin typeface="Google Sans Text"/>
                  </a:rPr>
                  <a:t>手势指向右侧：</a:t>
                </a:r>
                <a:r>
                  <a:rPr lang="en" altLang="zh-CN" b="1" dirty="0">
                    <a:effectLst/>
                    <a:latin typeface="Google Sans Text"/>
                  </a:rPr>
                  <a:t>FPK </a:t>
                </a:r>
                <a:r>
                  <a:rPr lang="zh-CN" altLang="en-US" b="1" dirty="0">
                    <a:effectLst/>
                    <a:latin typeface="Google Sans Text"/>
                  </a:rPr>
                  <a:t>方程）</a:t>
                </a:r>
                <a:endParaRPr lang="zh-CN" altLang="en-US" dirty="0">
                  <a:effectLst/>
                  <a:latin typeface="Google Sans Text"/>
                </a:endParaRPr>
              </a:p>
              <a:p>
                <a:r>
                  <a:rPr lang="zh-CN" altLang="en-US" dirty="0">
                    <a:effectLst/>
                    <a:latin typeface="Google Sans Text"/>
                  </a:rPr>
                  <a:t>但是，宏观的分布云并不是静止不动的！这就来到了右侧代表宏观流体力学的 </a:t>
                </a:r>
                <a:r>
                  <a:rPr lang="en" altLang="zh-CN" b="1" dirty="0">
                    <a:effectLst/>
                    <a:latin typeface="Google Sans Text"/>
                  </a:rPr>
                  <a:t>FPK </a:t>
                </a:r>
                <a:r>
                  <a:rPr lang="zh-CN" altLang="en-US" b="1" dirty="0">
                    <a:effectLst/>
                    <a:latin typeface="Google Sans Text"/>
                  </a:rPr>
                  <a:t>方程</a:t>
                </a:r>
                <a:r>
                  <a:rPr lang="zh-CN" altLang="en-US" dirty="0">
                    <a:effectLst/>
                    <a:latin typeface="Google Sans Text"/>
                  </a:rPr>
                  <a:t>。</a:t>
                </a:r>
              </a:p>
              <a:p>
                <a:r>
                  <a:rPr lang="zh-CN" altLang="en-US" dirty="0">
                    <a:effectLst/>
                    <a:latin typeface="Google Sans Text"/>
                  </a:rPr>
                  <a:t>它问的是硬币的另一面：‘如果系统中成千上万极度聪明的个体，全都采用了刚才算出的最优策略 </a:t>
                </a:r>
                <a:r>
                  <a:rPr lang="en-US" altLang="zh-CN" dirty="0">
                    <a:effectLst/>
                    <a:latin typeface="Google Sans Text"/>
                  </a:rPr>
                  <a:t>$\</a:t>
                </a:r>
                <a:r>
                  <a:rPr lang="en" altLang="zh-CN" dirty="0">
                    <a:effectLst/>
                    <a:latin typeface="Google Sans Text"/>
                  </a:rPr>
                  <a:t>color{red}{u^*}$</a:t>
                </a:r>
                <a:r>
                  <a:rPr lang="zh-CN" altLang="en" dirty="0">
                    <a:effectLst/>
                    <a:latin typeface="Google Sans Text"/>
                  </a:rPr>
                  <a:t>，</a:t>
                </a:r>
                <a:r>
                  <a:rPr lang="zh-CN" altLang="en-US" dirty="0">
                    <a:effectLst/>
                    <a:latin typeface="Google Sans Text"/>
                  </a:rPr>
                  <a:t>这团宏观分布云 </a:t>
                </a:r>
                <a:r>
                  <a:rPr lang="en-US" altLang="zh-CN" dirty="0">
                    <a:effectLst/>
                    <a:latin typeface="Google Sans Text"/>
                  </a:rPr>
                  <a:t>$\</a:t>
                </a:r>
                <a:r>
                  <a:rPr lang="en" altLang="zh-CN" dirty="0">
                    <a:effectLst/>
                    <a:latin typeface="Google Sans Text"/>
                  </a:rPr>
                  <a:t>color{blue}{\</a:t>
                </a:r>
                <a:r>
                  <a:rPr lang="en" altLang="zh-CN" dirty="0" err="1">
                    <a:effectLst/>
                    <a:latin typeface="Google Sans Text"/>
                  </a:rPr>
                  <a:t>rho_t</a:t>
                </a:r>
                <a:r>
                  <a:rPr lang="en" altLang="zh-CN" dirty="0">
                    <a:effectLst/>
                    <a:latin typeface="Google Sans Text"/>
                  </a:rPr>
                  <a:t>}$ </a:t>
                </a:r>
                <a:r>
                  <a:rPr lang="zh-CN" altLang="en-US" dirty="0">
                    <a:effectLst/>
                    <a:latin typeface="Google Sans Text"/>
                  </a:rPr>
                  <a:t>究竟会流向哪里？’</a:t>
                </a:r>
              </a:p>
              <a:p>
                <a:r>
                  <a:rPr lang="zh-CN" altLang="en-US" dirty="0">
                    <a:effectLst/>
                    <a:latin typeface="Google Sans Text"/>
                  </a:rPr>
                  <a:t>与 </a:t>
                </a:r>
                <a:r>
                  <a:rPr lang="en" altLang="zh-CN" dirty="0">
                    <a:effectLst/>
                    <a:latin typeface="Google Sans Text"/>
                  </a:rPr>
                  <a:t>HJB </a:t>
                </a:r>
                <a:r>
                  <a:rPr lang="zh-CN" altLang="en-US" dirty="0">
                    <a:effectLst/>
                    <a:latin typeface="Google Sans Text"/>
                  </a:rPr>
                  <a:t>相反，</a:t>
                </a:r>
                <a:r>
                  <a:rPr lang="en" altLang="zh-CN" dirty="0">
                    <a:effectLst/>
                    <a:latin typeface="Google Sans Text"/>
                  </a:rPr>
                  <a:t>FPK </a:t>
                </a:r>
                <a:r>
                  <a:rPr lang="zh-CN" altLang="en-US" dirty="0">
                    <a:effectLst/>
                    <a:latin typeface="Google Sans Text"/>
                  </a:rPr>
                  <a:t>是从初始状态出发，</a:t>
                </a:r>
                <a:r>
                  <a:rPr lang="zh-CN" altLang="en-US" b="1" dirty="0">
                    <a:effectLst/>
                    <a:latin typeface="Google Sans Text"/>
                  </a:rPr>
                  <a:t>时间顺推 </a:t>
                </a:r>
                <a:r>
                  <a:rPr lang="en-US" altLang="zh-CN" b="1" dirty="0">
                    <a:effectLst/>
                    <a:latin typeface="Google Sans Text"/>
                  </a:rPr>
                  <a:t>(</a:t>
                </a:r>
                <a:r>
                  <a:rPr lang="en" altLang="zh-CN" b="1" dirty="0">
                    <a:effectLst/>
                    <a:latin typeface="Google Sans Text"/>
                  </a:rPr>
                  <a:t>Forward in time)</a:t>
                </a:r>
                <a:r>
                  <a:rPr lang="en" altLang="zh-CN" dirty="0">
                    <a:effectLst/>
                    <a:latin typeface="Google Sans Text"/>
                  </a:rPr>
                  <a:t> </a:t>
                </a:r>
                <a:r>
                  <a:rPr lang="zh-CN" altLang="en-US" dirty="0">
                    <a:effectLst/>
                    <a:latin typeface="Google Sans Text"/>
                  </a:rPr>
                  <a:t>的。刚才算出的动作变成了流体的推力，而底层的随机性导致了拉普拉斯项的物理扩散 </a:t>
                </a:r>
                <a:r>
                  <a:rPr lang="en-US" altLang="zh-CN" dirty="0">
                    <a:effectLst/>
                    <a:latin typeface="Google Sans Text"/>
                  </a:rPr>
                  <a:t>(</a:t>
                </a:r>
                <a:r>
                  <a:rPr lang="en" altLang="zh-CN" dirty="0">
                    <a:effectLst/>
                    <a:latin typeface="Google Sans Text"/>
                  </a:rPr>
                  <a:t>Diffusion)</a:t>
                </a:r>
                <a:r>
                  <a:rPr lang="zh-CN" altLang="en" dirty="0">
                    <a:effectLst/>
                    <a:latin typeface="Google Sans Text"/>
                  </a:rPr>
                  <a:t>。</a:t>
                </a:r>
              </a:p>
              <a:p>
                <a:r>
                  <a:rPr lang="zh-CN" altLang="en" b="1" dirty="0">
                    <a:effectLst/>
                    <a:latin typeface="Google Sans Text"/>
                  </a:rPr>
                  <a:t>（</a:t>
                </a:r>
                <a:r>
                  <a:rPr lang="zh-CN" altLang="en-US" b="1" dirty="0">
                    <a:effectLst/>
                    <a:latin typeface="Google Sans Text"/>
                  </a:rPr>
                  <a:t>手势在正中间画一个大圆，强调闭环，语气加重）</a:t>
                </a:r>
                <a:endParaRPr lang="zh-CN" altLang="en-US" dirty="0">
                  <a:effectLst/>
                  <a:latin typeface="Google Sans Text"/>
                </a:endParaRPr>
              </a:p>
              <a:p>
                <a:r>
                  <a:rPr lang="zh-CN" altLang="en-US" dirty="0">
                    <a:effectLst/>
                    <a:latin typeface="Google Sans Text"/>
                  </a:rPr>
                  <a:t>各位老师，这就是 </a:t>
                </a:r>
                <a:r>
                  <a:rPr lang="en" altLang="zh-CN" dirty="0">
                    <a:effectLst/>
                    <a:latin typeface="Google Sans Text"/>
                  </a:rPr>
                  <a:t>MFG </a:t>
                </a:r>
                <a:r>
                  <a:rPr lang="zh-CN" altLang="en-US" dirty="0">
                    <a:effectLst/>
                    <a:latin typeface="Google Sans Text"/>
                  </a:rPr>
                  <a:t>最迷人、也是最硬核的地方</a:t>
                </a:r>
                <a:r>
                  <a:rPr lang="en-US" altLang="zh-CN" dirty="0">
                    <a:effectLst/>
                    <a:latin typeface="Google Sans Text"/>
                  </a:rPr>
                  <a:t>——</a:t>
                </a:r>
                <a:r>
                  <a:rPr lang="en" altLang="zh-CN" b="1" dirty="0">
                    <a:effectLst/>
                    <a:latin typeface="Google Sans Text"/>
                  </a:rPr>
                  <a:t>The Coupling Loop (</a:t>
                </a:r>
                <a:r>
                  <a:rPr lang="zh-CN" altLang="en-US" b="1" dirty="0">
                    <a:effectLst/>
                    <a:latin typeface="Google Sans Text"/>
                  </a:rPr>
                  <a:t>耦合闭环</a:t>
                </a:r>
                <a:r>
                  <a:rPr lang="en-US" altLang="zh-CN" b="1" dirty="0">
                    <a:effectLst/>
                    <a:latin typeface="Google Sans Text"/>
                  </a:rPr>
                  <a:t>)</a:t>
                </a:r>
                <a:r>
                  <a:rPr lang="zh-CN" altLang="en-US" dirty="0">
                    <a:effectLst/>
                    <a:latin typeface="Google Sans Text"/>
                  </a:rPr>
                  <a:t>。</a:t>
                </a:r>
              </a:p>
              <a:p>
                <a:r>
                  <a:rPr lang="zh-CN" altLang="en-US" dirty="0">
                    <a:effectLst/>
                    <a:latin typeface="Google Sans Text"/>
                  </a:rPr>
                  <a:t>大家顺着中间的箭头看：左边的 </a:t>
                </a:r>
                <a:r>
                  <a:rPr lang="en" altLang="zh-CN" dirty="0">
                    <a:effectLst/>
                    <a:latin typeface="Google Sans Text"/>
                  </a:rPr>
                  <a:t>HJB </a:t>
                </a:r>
                <a:r>
                  <a:rPr lang="zh-CN" altLang="en-US" dirty="0">
                    <a:effectLst/>
                    <a:latin typeface="Google Sans Text"/>
                  </a:rPr>
                  <a:t>需要右边给出的云团 </a:t>
                </a:r>
                <a:r>
                  <a:rPr lang="en-US" altLang="zh-CN" dirty="0">
                    <a:effectLst/>
                    <a:latin typeface="Google Sans Text"/>
                  </a:rPr>
                  <a:t>$\</a:t>
                </a:r>
                <a:r>
                  <a:rPr lang="en" altLang="zh-CN" dirty="0">
                    <a:effectLst/>
                    <a:latin typeface="Google Sans Text"/>
                  </a:rPr>
                  <a:t>color{blue}{\</a:t>
                </a:r>
                <a:r>
                  <a:rPr lang="en" altLang="zh-CN" dirty="0" err="1">
                    <a:effectLst/>
                    <a:latin typeface="Google Sans Text"/>
                  </a:rPr>
                  <a:t>rho_t</a:t>
                </a:r>
                <a:r>
                  <a:rPr lang="en" altLang="zh-CN" dirty="0">
                    <a:effectLst/>
                    <a:latin typeface="Google Sans Text"/>
                  </a:rPr>
                  <a:t>}$ </a:t>
                </a:r>
                <a:r>
                  <a:rPr lang="zh-CN" altLang="en-US" dirty="0">
                    <a:effectLst/>
                    <a:latin typeface="Google Sans Text"/>
                  </a:rPr>
                  <a:t>来计算环境代价；而右边的 </a:t>
                </a:r>
                <a:r>
                  <a:rPr lang="en" altLang="zh-CN" dirty="0">
                    <a:effectLst/>
                    <a:latin typeface="Google Sans Text"/>
                  </a:rPr>
                  <a:t>FPK </a:t>
                </a:r>
                <a:r>
                  <a:rPr lang="zh-CN" altLang="en-US" dirty="0">
                    <a:effectLst/>
                    <a:latin typeface="Google Sans Text"/>
                  </a:rPr>
                  <a:t>又需要左边给出的最优策略 </a:t>
                </a:r>
                <a:r>
                  <a:rPr lang="en-US" altLang="zh-CN" dirty="0">
                    <a:effectLst/>
                    <a:latin typeface="Google Sans Text"/>
                  </a:rPr>
                  <a:t>$\</a:t>
                </a:r>
                <a:r>
                  <a:rPr lang="en" altLang="zh-CN" dirty="0">
                    <a:effectLst/>
                    <a:latin typeface="Google Sans Text"/>
                  </a:rPr>
                  <a:t>color{red}{u^*}$ </a:t>
                </a:r>
                <a:r>
                  <a:rPr lang="zh-CN" altLang="en-US" dirty="0">
                    <a:effectLst/>
                    <a:latin typeface="Google Sans Text"/>
                  </a:rPr>
                  <a:t>来驱动流动。</a:t>
                </a:r>
              </a:p>
              <a:p>
                <a:r>
                  <a:rPr lang="zh-CN" altLang="en-US" dirty="0">
                    <a:effectLst/>
                    <a:latin typeface="Google Sans Text"/>
                  </a:rPr>
                  <a:t>一前一后，一顺一逆。只有当这两个方程在时空域上互相吻合、达成不动点 </a:t>
                </a:r>
                <a:r>
                  <a:rPr lang="en-US" altLang="zh-CN" dirty="0">
                    <a:effectLst/>
                    <a:latin typeface="Google Sans Text"/>
                  </a:rPr>
                  <a:t>(</a:t>
                </a:r>
                <a:r>
                  <a:rPr lang="en" altLang="zh-CN" dirty="0">
                    <a:effectLst/>
                    <a:latin typeface="Google Sans Text"/>
                  </a:rPr>
                  <a:t>Fixed Point) </a:t>
                </a:r>
                <a:r>
                  <a:rPr lang="zh-CN" altLang="en-US" dirty="0">
                    <a:effectLst/>
                    <a:latin typeface="Google Sans Text"/>
                  </a:rPr>
                  <a:t>时，整个系统就达到了</a:t>
                </a:r>
                <a:r>
                  <a:rPr lang="zh-CN" altLang="en-US" b="1" dirty="0">
                    <a:effectLst/>
                    <a:latin typeface="Google Sans Text"/>
                  </a:rPr>
                  <a:t>均值场纳什均衡</a:t>
                </a:r>
                <a:r>
                  <a:rPr lang="zh-CN" altLang="en-US" dirty="0">
                    <a:effectLst/>
                    <a:latin typeface="Google Sans Text"/>
                  </a:rPr>
                  <a:t>！</a:t>
                </a:r>
              </a:p>
              <a:p>
                <a:r>
                  <a:rPr lang="zh-CN" altLang="en-US" b="1" dirty="0">
                    <a:effectLst/>
                    <a:latin typeface="Google Sans Text"/>
                  </a:rPr>
                  <a:t>（🌟 终极转折，准备切入你的 </a:t>
                </a:r>
                <a:r>
                  <a:rPr lang="en" altLang="zh-CN" b="1" dirty="0">
                    <a:effectLst/>
                    <a:latin typeface="Google Sans Text"/>
                  </a:rPr>
                  <a:t>AI </a:t>
                </a:r>
                <a:r>
                  <a:rPr lang="zh-CN" altLang="en-US" b="1" dirty="0">
                    <a:effectLst/>
                    <a:latin typeface="Google Sans Text"/>
                  </a:rPr>
                  <a:t>正题！语气要充满破局的自信）</a:t>
                </a:r>
                <a:endParaRPr lang="zh-CN" altLang="en-US" dirty="0">
                  <a:effectLst/>
                  <a:latin typeface="Google Sans Text"/>
                </a:endParaRPr>
              </a:p>
              <a:p>
                <a:r>
                  <a:rPr lang="zh-CN" altLang="en-US" dirty="0">
                    <a:effectLst/>
                    <a:latin typeface="Google Sans Text"/>
                  </a:rPr>
                  <a:t>毫无疑问，这套数学体系极其严谨且强大，它完美地为系统提供了我们在 </a:t>
                </a:r>
                <a:r>
                  <a:rPr lang="en" altLang="zh-CN" dirty="0">
                    <a:effectLst/>
                    <a:latin typeface="Google Sans Text"/>
                  </a:rPr>
                  <a:t>Page 3 </a:t>
                </a:r>
                <a:r>
                  <a:rPr lang="zh-CN" altLang="en-US" dirty="0">
                    <a:effectLst/>
                    <a:latin typeface="Google Sans Text"/>
                  </a:rPr>
                  <a:t>渴望的‘宏观物理结构先验’。</a:t>
                </a:r>
              </a:p>
              <a:p>
                <a:r>
                  <a:rPr lang="zh-CN" altLang="en-US" b="1" dirty="0">
                    <a:effectLst/>
                    <a:latin typeface="Google Sans Text"/>
                  </a:rPr>
                  <a:t>但现实是非常残酷的。</a:t>
                </a:r>
                <a:r>
                  <a:rPr lang="zh-CN" altLang="en-US" dirty="0">
                    <a:effectLst/>
                    <a:latin typeface="Google Sans Text"/>
                  </a:rPr>
                  <a:t> 只要我们的状态空间超过三四维，传统数值网格方法在求解这对前向</a:t>
                </a:r>
                <a:r>
                  <a:rPr lang="en-US" altLang="zh-CN" dirty="0">
                    <a:effectLst/>
                    <a:latin typeface="Google Sans Text"/>
                  </a:rPr>
                  <a:t>-</a:t>
                </a:r>
                <a:r>
                  <a:rPr lang="zh-CN" altLang="en-US" dirty="0">
                    <a:effectLst/>
                    <a:latin typeface="Google Sans Text"/>
                  </a:rPr>
                  <a:t>后向耦合的偏微分方程时，就会彻底瘫痪，再次陷入维数灾难。经典数学推导到这里，走到了死胡同。</a:t>
                </a:r>
              </a:p>
              <a:p>
                <a:r>
                  <a:rPr lang="zh-CN" altLang="en-US" b="1" dirty="0">
                    <a:effectLst/>
                    <a:latin typeface="Google Sans Text"/>
                  </a:rPr>
                  <a:t>如何打破这套顶级数学引擎的高维计算魔咒？这正是引入我们这个时代最强算力</a:t>
                </a:r>
                <a:r>
                  <a:rPr lang="en-US" altLang="zh-CN" b="1" dirty="0">
                    <a:effectLst/>
                    <a:latin typeface="Google Sans Text"/>
                  </a:rPr>
                  <a:t>——</a:t>
                </a:r>
                <a:r>
                  <a:rPr lang="zh-CN" altLang="en-US" b="1" dirty="0">
                    <a:effectLst/>
                    <a:latin typeface="Google Sans Text"/>
                  </a:rPr>
                  <a:t>人工智能 </a:t>
                </a:r>
                <a:r>
                  <a:rPr lang="en-US" altLang="zh-CN" b="1" dirty="0">
                    <a:effectLst/>
                    <a:latin typeface="Google Sans Text"/>
                  </a:rPr>
                  <a:t>(</a:t>
                </a:r>
                <a:r>
                  <a:rPr lang="en" altLang="zh-CN" b="1" dirty="0">
                    <a:effectLst/>
                    <a:latin typeface="Google Sans Text"/>
                  </a:rPr>
                  <a:t>AI) </a:t>
                </a:r>
                <a:r>
                  <a:rPr lang="zh-CN" altLang="en-US" b="1" dirty="0">
                    <a:effectLst/>
                    <a:latin typeface="Google Sans Text"/>
                  </a:rPr>
                  <a:t>与深度神经网络的绝佳契机！</a:t>
                </a:r>
                <a:endParaRPr lang="zh-CN" altLang="en-US" dirty="0">
                  <a:effectLst/>
                  <a:latin typeface="Google Sans Text"/>
                </a:endParaRPr>
              </a:p>
              <a:p>
                <a:r>
                  <a:rPr lang="zh-CN" altLang="en-US" dirty="0">
                    <a:effectLst/>
                    <a:latin typeface="Google Sans Text"/>
                  </a:rPr>
                  <a:t>接下来，我将向委员会正式展示，我的研究是如何用大模型与强化学习去解开这对方程，并将这套理念成功落地于物理世界的控制（</a:t>
                </a:r>
                <a:r>
                  <a:rPr lang="en" altLang="zh-CN" dirty="0">
                    <a:effectLst/>
                    <a:latin typeface="Google Sans Text"/>
                  </a:rPr>
                  <a:t>Part II</a:t>
                </a:r>
                <a:r>
                  <a:rPr lang="zh-CN" altLang="en" dirty="0">
                    <a:effectLst/>
                    <a:latin typeface="Google Sans Text"/>
                  </a:rPr>
                  <a:t>）</a:t>
                </a:r>
                <a:r>
                  <a:rPr lang="zh-CN" altLang="en-US" dirty="0">
                    <a:effectLst/>
                    <a:latin typeface="Google Sans Text"/>
                  </a:rPr>
                  <a:t>与数字世界的 </a:t>
                </a:r>
                <a:r>
                  <a:rPr lang="en" altLang="zh-CN" dirty="0">
                    <a:effectLst/>
                    <a:latin typeface="Google Sans Text"/>
                  </a:rPr>
                  <a:t>Diffusion </a:t>
                </a:r>
                <a:r>
                  <a:rPr lang="zh-CN" altLang="en-US" dirty="0">
                    <a:effectLst/>
                    <a:latin typeface="Google Sans Text"/>
                  </a:rPr>
                  <a:t>图像生成（</a:t>
                </a:r>
                <a:r>
                  <a:rPr lang="en" altLang="zh-CN" dirty="0">
                    <a:effectLst/>
                    <a:latin typeface="Google Sans Text"/>
                  </a:rPr>
                  <a:t>Part III</a:t>
                </a:r>
                <a:r>
                  <a:rPr lang="zh-CN" altLang="en" dirty="0">
                    <a:effectLst/>
                    <a:latin typeface="Google Sans Text"/>
                  </a:rPr>
                  <a:t>）</a:t>
                </a:r>
                <a:r>
                  <a:rPr lang="zh-CN" altLang="en-US" dirty="0">
                    <a:effectLst/>
                    <a:latin typeface="Google Sans Text"/>
                  </a:rPr>
                  <a:t>中的。”</a:t>
                </a:r>
              </a:p>
              <a:p>
                <a:endParaRPr kumimoji="1" lang="zh-CN" altLang="en-US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78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8901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583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711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05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876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9087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825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520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5467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en-US" altLang="zh-CN" dirty="0">
              <a:effectLst/>
              <a:latin typeface="Google Sans Tex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610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en-US" altLang="zh-CN" dirty="0">
              <a:effectLst/>
              <a:latin typeface="Google Sans Tex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770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en-US" altLang="zh-CN" dirty="0">
              <a:effectLst/>
              <a:latin typeface="Google Sans Tex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527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en-US" altLang="zh-CN" dirty="0">
              <a:effectLst/>
              <a:latin typeface="Google Sans Tex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1099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en-US" altLang="zh-CN" dirty="0">
              <a:effectLst/>
              <a:latin typeface="Google Sans Tex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211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en-US" altLang="zh-CN" dirty="0">
              <a:effectLst/>
              <a:latin typeface="Google Sans Tex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7931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en-US" altLang="zh-CN" dirty="0">
              <a:effectLst/>
              <a:latin typeface="Google Sans Tex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273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en-US" altLang="zh-CN" dirty="0">
              <a:effectLst/>
              <a:latin typeface="Google Sans Tex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474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en-US" altLang="zh-CN" dirty="0">
              <a:effectLst/>
              <a:latin typeface="Google Sans Tex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516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en-US" altLang="zh-CN" dirty="0">
              <a:effectLst/>
              <a:latin typeface="Google Sans Tex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511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en-US" altLang="zh-CN" dirty="0">
              <a:effectLst/>
              <a:latin typeface="Google Sans Tex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4263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en-US" altLang="zh-CN" dirty="0">
              <a:effectLst/>
              <a:latin typeface="Google Sans Tex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5364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en-US" altLang="zh-CN" dirty="0">
              <a:effectLst/>
              <a:latin typeface="Google Sans Tex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445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en-US" altLang="zh-CN" dirty="0">
              <a:effectLst/>
              <a:latin typeface="Google Sans Tex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354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en-US" altLang="zh-CN" dirty="0">
              <a:effectLst/>
              <a:latin typeface="Google Sans Tex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267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664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en-US" altLang="zh-CN" dirty="0">
              <a:effectLst/>
              <a:latin typeface="Google Sans Tex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703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en-US" altLang="zh-CN" dirty="0">
              <a:effectLst/>
              <a:latin typeface="Google Sans Tex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082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en-US" altLang="zh-CN" dirty="0">
              <a:effectLst/>
              <a:latin typeface="Google Sans Tex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884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en-US" altLang="zh-CN" dirty="0">
              <a:effectLst/>
              <a:latin typeface="Google Sans Tex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455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en-US" altLang="zh-CN" dirty="0">
              <a:effectLst/>
              <a:latin typeface="Google Sans Tex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104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en-US" altLang="zh-CN" dirty="0">
              <a:effectLst/>
              <a:latin typeface="Google Sans Tex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787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en-US" altLang="zh-CN" dirty="0">
              <a:effectLst/>
              <a:latin typeface="Google Sans Tex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3671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en-US" altLang="zh-CN" dirty="0">
              <a:effectLst/>
              <a:latin typeface="Google Sans Tex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4779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en-US" altLang="zh-CN" dirty="0">
              <a:effectLst/>
              <a:latin typeface="Google Sans Tex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429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en-US" altLang="zh-CN" dirty="0">
              <a:effectLst/>
              <a:latin typeface="Google Sans Tex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9713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en-US" altLang="zh-CN" dirty="0">
              <a:effectLst/>
              <a:latin typeface="Google Sans Tex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3046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en-US" altLang="zh-CN" dirty="0">
              <a:effectLst/>
              <a:latin typeface="Google Sans Tex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403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en-US" altLang="zh-CN" dirty="0">
              <a:effectLst/>
              <a:latin typeface="Google Sans Tex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0954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en-US" altLang="zh-CN" dirty="0">
              <a:effectLst/>
              <a:latin typeface="Google Sans Tex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973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en-US" altLang="zh-CN" dirty="0">
              <a:effectLst/>
              <a:latin typeface="Google Sans Tex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397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en-US" altLang="zh-CN" dirty="0">
              <a:effectLst/>
              <a:latin typeface="Google Sans Tex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64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en-US" altLang="zh-CN" dirty="0">
              <a:effectLst/>
              <a:latin typeface="Google Sans Tex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53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kumimoji="1" lang="en-US" altLang="zh-CN" dirty="0">
                <a:effectLst/>
                <a:latin typeface="Google Sans Text"/>
              </a:rPr>
              <a:t>W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29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84593-9D8D-9D23-3984-09F071119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5349305-1E7E-86D5-2104-425C2D5F5C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CDBB40E-BFB1-944D-831C-33338E30E7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522924-D910-910C-CA36-52B1152249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D4AB-8AEC-492D-89E8-4833C43179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991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D4D4AB-8AEC-492D-89E8-4833C431795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234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32;p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CD83877-968F-4FE3-B794-1DBFEA1DD9F8}"/>
              </a:ext>
            </a:extLst>
          </p:cNvPr>
          <p:cNvPicPr preferRelativeResize="0"/>
          <p:nvPr/>
        </p:nvPicPr>
        <p:blipFill rotWithShape="1">
          <a:blip r:embed="rId2">
            <a:alphaModFix amt="12000"/>
          </a:blip>
          <a:srcRect/>
          <a:stretch/>
        </p:blipFill>
        <p:spPr>
          <a:xfrm>
            <a:off x="3048000" y="289889"/>
            <a:ext cx="6096000" cy="5872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278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zh-CN" altLang="en-US"/>
              <a:t>单击此处编辑母版标题样式</a:t>
            </a:r>
            <a:endParaRPr/>
          </a:p>
        </p:txBody>
      </p:sp>
      <p:sp>
        <p:nvSpPr>
          <p:cNvPr id="117" name="Google Shape;117;p15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18" name="Google Shape;118;p1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A63F4546-8697-4269-9F78-77760EB51652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119" name="Google Shape;119;p1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20" name="Google Shape;120;p1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2C1A0694-78C8-4529-BCC6-C6F443F6F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02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zh-CN" altLang="en-US"/>
              <a:t>单击此处编辑母版标题样式</a:t>
            </a:r>
            <a:endParaRPr/>
          </a:p>
        </p:txBody>
      </p:sp>
      <p:sp>
        <p:nvSpPr>
          <p:cNvPr id="123" name="Google Shape;123;p16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24" name="Google Shape;124;p1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A63F4546-8697-4269-9F78-77760EB51652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125" name="Google Shape;125;p1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26" name="Google Shape;126;p1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2C1A0694-78C8-4529-BCC6-C6F443F6F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6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70916-B17C-435C-BB9E-73E1518557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C754DC9-35F1-4F84-822E-CD7206DD9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3FEDB0-8C6B-46CC-9839-C0ED9CE7A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F4546-8697-4269-9F78-77760EB51652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A5EEBD-BFFB-4D7F-8518-1272E9830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7AF5C6-3D61-4088-88C2-533B51305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0694-78C8-4529-BCC6-C6F443F6F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523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EA070253-ADBB-420C-9B87-44CAC24A4249}"/>
              </a:ext>
            </a:extLst>
          </p:cNvPr>
          <p:cNvSpPr/>
          <p:nvPr/>
        </p:nvSpPr>
        <p:spPr>
          <a:xfrm>
            <a:off x="0" y="0"/>
            <a:ext cx="12192000" cy="756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51537ED-9144-4D5C-ACA2-A8965531F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2476" y="1171907"/>
            <a:ext cx="5809524" cy="5314286"/>
          </a:xfrm>
          <a:prstGeom prst="rect">
            <a:avLst/>
          </a:prstGeom>
        </p:spPr>
      </p:pic>
      <p:pic>
        <p:nvPicPr>
          <p:cNvPr id="12" name="图片 11" descr="图片包含 标志, 停止, 手, 照片&#10;&#10;描述已自动生成">
            <a:extLst>
              <a:ext uri="{FF2B5EF4-FFF2-40B4-BE49-F238E27FC236}">
                <a16:creationId xmlns:a16="http://schemas.microsoft.com/office/drawing/2014/main" id="{D065E337-BE38-4FB5-B9B0-418AF28129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5200" y="24145"/>
            <a:ext cx="695324" cy="695324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91E40A1B-99AF-4EFE-9D9C-FB46F42A02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455" y="24145"/>
            <a:ext cx="974521" cy="73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87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BA5166-D9FF-4236-BBF9-0F4D00B582A3}"/>
              </a:ext>
            </a:extLst>
          </p:cNvPr>
          <p:cNvSpPr/>
          <p:nvPr/>
        </p:nvSpPr>
        <p:spPr>
          <a:xfrm>
            <a:off x="0" y="0"/>
            <a:ext cx="12192000" cy="756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图片 7" descr="图片包含 标志, 停止, 手, 照片&#10;&#10;描述已自动生成">
            <a:extLst>
              <a:ext uri="{FF2B5EF4-FFF2-40B4-BE49-F238E27FC236}">
                <a16:creationId xmlns:a16="http://schemas.microsoft.com/office/drawing/2014/main" id="{2E961578-1726-494C-824B-78AA4A9D44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25200" y="24145"/>
            <a:ext cx="695324" cy="695324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7A3E470D-0D64-4927-A7E9-AB438933DF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455" y="24145"/>
            <a:ext cx="974521" cy="73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29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zh-CN" altLang="en-US"/>
              <a:t>单击此处编辑母版标题样式</a:t>
            </a:r>
            <a:endParaRPr/>
          </a:p>
        </p:txBody>
      </p:sp>
      <p:sp>
        <p:nvSpPr>
          <p:cNvPr id="76" name="Google Shape;76;p15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7" name="Google Shape;77;p1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A63F4546-8697-4269-9F78-77760EB51652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78" name="Google Shape;78;p1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79" name="Google Shape;79;p1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2C1A0694-78C8-4529-BCC6-C6F443F6F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2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zh-CN" altLang="en-US"/>
              <a:t>单击此处编辑母版标题样式</a:t>
            </a:r>
            <a:endParaRPr/>
          </a:p>
        </p:txBody>
      </p:sp>
      <p:sp>
        <p:nvSpPr>
          <p:cNvPr id="82" name="Google Shape;82;p15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83" name="Google Shape;83;p15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84" name="Google Shape;84;p1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A63F4546-8697-4269-9F78-77760EB51652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86" name="Google Shape;86;p1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2C1A0694-78C8-4529-BCC6-C6F443F6F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516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zh-CN" altLang="en-US"/>
              <a:t>单击此处编辑母版标题样式</a:t>
            </a:r>
            <a:endParaRPr/>
          </a:p>
        </p:txBody>
      </p:sp>
      <p:sp>
        <p:nvSpPr>
          <p:cNvPr id="89" name="Google Shape;89;p15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90" name="Google Shape;90;p15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91" name="Google Shape;91;p15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92" name="Google Shape;92;p15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93" name="Google Shape;93;p1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A63F4546-8697-4269-9F78-77760EB51652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94" name="Google Shape;94;p1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95" name="Google Shape;95;p1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2C1A0694-78C8-4529-BCC6-C6F443F6F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74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zh-CN" altLang="en-US"/>
              <a:t>单击此处编辑母版标题样式</a:t>
            </a:r>
            <a:endParaRPr/>
          </a:p>
        </p:txBody>
      </p:sp>
      <p:sp>
        <p:nvSpPr>
          <p:cNvPr id="98" name="Google Shape;98;p1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A63F4546-8697-4269-9F78-77760EB51652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99" name="Google Shape;99;p1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0" name="Google Shape;100;p1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2C1A0694-78C8-4529-BCC6-C6F443F6F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29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zh-CN" altLang="en-US"/>
              <a:t>单击此处编辑母版标题样式</a:t>
            </a:r>
            <a:endParaRPr/>
          </a:p>
        </p:txBody>
      </p:sp>
      <p:sp>
        <p:nvSpPr>
          <p:cNvPr id="103" name="Google Shape;103;p15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" name="Google Shape;104;p15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5" name="Google Shape;105;p1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A63F4546-8697-4269-9F78-77760EB51652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106" name="Google Shape;106;p1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7" name="Google Shape;107;p1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2C1A0694-78C8-4529-BCC6-C6F443F6F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93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5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zh-CN" altLang="en-US"/>
              <a:t>单击此处编辑母版标题样式</a:t>
            </a:r>
            <a:endParaRPr/>
          </a:p>
        </p:txBody>
      </p:sp>
      <p:sp>
        <p:nvSpPr>
          <p:cNvPr id="110" name="Google Shape;110;p15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15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12" name="Google Shape;112;p1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A63F4546-8697-4269-9F78-77760EB51652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113" name="Google Shape;113;p1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14" name="Google Shape;114;p1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2C1A0694-78C8-4529-BCC6-C6F443F6F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61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7CB72893-FC63-47EF-ABC9-E560FE3AB82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355936282"/>
              </p:ext>
            </p:extLst>
          </p:nvPr>
        </p:nvGraphicFramePr>
        <p:xfrm>
          <a:off x="0" y="6493526"/>
          <a:ext cx="12192000" cy="364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80814261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90431796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668748752"/>
                    </a:ext>
                  </a:extLst>
                </a:gridCol>
              </a:tblGrid>
              <a:tr h="3644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Arial"/>
                          <a:cs typeface="Arial"/>
                          <a:sym typeface="Arial"/>
                        </a:rPr>
                        <a:t>University of Houston</a:t>
                      </a: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fld id="{8AAD7654-D647-407A-80C2-FE616A694865}" type="datetime5">
                        <a:rPr kumimoji="0" lang="en-US" sz="1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A80000"/>
                          </a:solidFill>
                          <a:effectLst/>
                          <a:uLnTx/>
                          <a:uFillTx/>
                          <a:latin typeface="+mn-lt"/>
                          <a:ea typeface="Arial"/>
                          <a:cs typeface="Arial"/>
                          <a:sym typeface="Arial"/>
                        </a:rPr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t>11-Jun-26</a:t>
                      </a:fld>
                      <a:endParaRPr lang="en-US" dirty="0"/>
                    </a:p>
                  </a:txBody>
                  <a:tcPr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771018"/>
                  </a:ext>
                </a:extLst>
              </a:tr>
            </a:tbl>
          </a:graphicData>
        </a:graphic>
      </p:graphicFrame>
      <p:sp>
        <p:nvSpPr>
          <p:cNvPr id="8" name="文本占位符 2">
            <a:extLst>
              <a:ext uri="{FF2B5EF4-FFF2-40B4-BE49-F238E27FC236}">
                <a16:creationId xmlns:a16="http://schemas.microsoft.com/office/drawing/2014/main" id="{D8047A8D-B660-4F20-9522-E8930257A409}"/>
              </a:ext>
            </a:extLst>
          </p:cNvPr>
          <p:cNvSpPr txBox="1">
            <a:spLocks/>
          </p:cNvSpPr>
          <p:nvPr/>
        </p:nvSpPr>
        <p:spPr>
          <a:xfrm>
            <a:off x="5486400" y="6493526"/>
            <a:ext cx="1219200" cy="21907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CAE1C7C9-441C-40A6-A001-C90EE68C418F}" type="slidenum">
              <a:rPr lang="zh-CN" altLang="en-US" sz="1600" smtClean="0">
                <a:solidFill>
                  <a:schemeClr val="tx1"/>
                </a:solidFill>
                <a:effectLst/>
              </a:rPr>
              <a:pPr algn="ctr"/>
              <a:t>‹#›</a:t>
            </a:fld>
            <a:endParaRPr lang="en-US" sz="16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603374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3" Type="http://schemas.openxmlformats.org/officeDocument/2006/relationships/image" Target="../media/image400.png"/><Relationship Id="rId7" Type="http://schemas.openxmlformats.org/officeDocument/2006/relationships/image" Target="../media/image4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11" Type="http://schemas.openxmlformats.org/officeDocument/2006/relationships/image" Target="../media/image68.png"/><Relationship Id="rId5" Type="http://schemas.openxmlformats.org/officeDocument/2006/relationships/image" Target="../media/image64.jpeg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71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11" Type="http://schemas.openxmlformats.org/officeDocument/2006/relationships/image" Target="../media/image76.png"/><Relationship Id="rId5" Type="http://schemas.openxmlformats.org/officeDocument/2006/relationships/image" Target="../media/image69.png"/><Relationship Id="rId15" Type="http://schemas.openxmlformats.org/officeDocument/2006/relationships/image" Target="../media/image78.png"/><Relationship Id="rId10" Type="http://schemas.openxmlformats.org/officeDocument/2006/relationships/image" Target="../media/image75.png"/><Relationship Id="rId4" Type="http://schemas.openxmlformats.org/officeDocument/2006/relationships/image" Target="../media/image680.png"/><Relationship Id="rId14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18" Type="http://schemas.openxmlformats.org/officeDocument/2006/relationships/image" Target="../media/image94.png"/><Relationship Id="rId3" Type="http://schemas.openxmlformats.org/officeDocument/2006/relationships/image" Target="../media/image73.jpeg"/><Relationship Id="rId21" Type="http://schemas.openxmlformats.org/officeDocument/2006/relationships/image" Target="../media/image133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92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24" Type="http://schemas.openxmlformats.org/officeDocument/2006/relationships/image" Target="../media/image17.png"/><Relationship Id="rId5" Type="http://schemas.openxmlformats.org/officeDocument/2006/relationships/image" Target="../media/image81.png"/><Relationship Id="rId15" Type="http://schemas.openxmlformats.org/officeDocument/2006/relationships/image" Target="../media/image75.jpg"/><Relationship Id="rId23" Type="http://schemas.openxmlformats.org/officeDocument/2006/relationships/image" Target="../media/image108.png"/><Relationship Id="rId10" Type="http://schemas.openxmlformats.org/officeDocument/2006/relationships/image" Target="../media/image86.png"/><Relationship Id="rId19" Type="http://schemas.openxmlformats.org/officeDocument/2006/relationships/image" Target="../media/image95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74.jpg"/><Relationship Id="rId22" Type="http://schemas.openxmlformats.org/officeDocument/2006/relationships/image" Target="../media/image9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04.png"/><Relationship Id="rId18" Type="http://schemas.openxmlformats.org/officeDocument/2006/relationships/image" Target="../media/image148.png"/><Relationship Id="rId3" Type="http://schemas.openxmlformats.org/officeDocument/2006/relationships/image" Target="../media/image101.png"/><Relationship Id="rId7" Type="http://schemas.openxmlformats.org/officeDocument/2006/relationships/image" Target="../media/image17.png"/><Relationship Id="rId12" Type="http://schemas.openxmlformats.org/officeDocument/2006/relationships/image" Target="../media/image32.png"/><Relationship Id="rId17" Type="http://schemas.openxmlformats.org/officeDocument/2006/relationships/image" Target="../media/image14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8.png"/><Relationship Id="rId11" Type="http://schemas.openxmlformats.org/officeDocument/2006/relationships/image" Target="../media/image510.png"/><Relationship Id="rId5" Type="http://schemas.openxmlformats.org/officeDocument/2006/relationships/image" Target="../media/image137.png"/><Relationship Id="rId15" Type="http://schemas.openxmlformats.org/officeDocument/2006/relationships/image" Target="../media/image145.png"/><Relationship Id="rId10" Type="http://schemas.openxmlformats.org/officeDocument/2006/relationships/image" Target="../media/image141.png"/><Relationship Id="rId4" Type="http://schemas.openxmlformats.org/officeDocument/2006/relationships/image" Target="../media/image136.png"/><Relationship Id="rId9" Type="http://schemas.openxmlformats.org/officeDocument/2006/relationships/image" Target="../media/image140.png"/><Relationship Id="rId14" Type="http://schemas.openxmlformats.org/officeDocument/2006/relationships/image" Target="../media/image1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18" Type="http://schemas.openxmlformats.org/officeDocument/2006/relationships/image" Target="../media/image125.png"/><Relationship Id="rId3" Type="http://schemas.openxmlformats.org/officeDocument/2006/relationships/image" Target="../media/image112.png"/><Relationship Id="rId21" Type="http://schemas.openxmlformats.org/officeDocument/2006/relationships/image" Target="../media/image130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17" Type="http://schemas.openxmlformats.org/officeDocument/2006/relationships/image" Target="../media/image120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15.png"/><Relationship Id="rId20" Type="http://schemas.openxmlformats.org/officeDocument/2006/relationships/image" Target="../media/image1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1.png"/><Relationship Id="rId11" Type="http://schemas.openxmlformats.org/officeDocument/2006/relationships/image" Target="../media/image113.png"/><Relationship Id="rId5" Type="http://schemas.openxmlformats.org/officeDocument/2006/relationships/image" Target="../media/image114.png"/><Relationship Id="rId15" Type="http://schemas.openxmlformats.org/officeDocument/2006/relationships/image" Target="../media/image124.png"/><Relationship Id="rId10" Type="http://schemas.openxmlformats.org/officeDocument/2006/relationships/image" Target="../media/image119.png"/><Relationship Id="rId19" Type="http://schemas.openxmlformats.org/officeDocument/2006/relationships/image" Target="../media/image126.png"/><Relationship Id="rId4" Type="http://schemas.openxmlformats.org/officeDocument/2006/relationships/image" Target="../media/image110.png"/><Relationship Id="rId9" Type="http://schemas.openxmlformats.org/officeDocument/2006/relationships/image" Target="../media/image118.png"/><Relationship Id="rId14" Type="http://schemas.openxmlformats.org/officeDocument/2006/relationships/image" Target="../media/image1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65.png"/><Relationship Id="rId18" Type="http://schemas.openxmlformats.org/officeDocument/2006/relationships/image" Target="../media/image181.png"/><Relationship Id="rId3" Type="http://schemas.openxmlformats.org/officeDocument/2006/relationships/image" Target="../media/image168.png"/><Relationship Id="rId21" Type="http://schemas.openxmlformats.org/officeDocument/2006/relationships/image" Target="../media/image182.png"/><Relationship Id="rId7" Type="http://schemas.openxmlformats.org/officeDocument/2006/relationships/image" Target="../media/image171.png"/><Relationship Id="rId12" Type="http://schemas.openxmlformats.org/officeDocument/2006/relationships/image" Target="../media/image127.jpeg"/><Relationship Id="rId17" Type="http://schemas.openxmlformats.org/officeDocument/2006/relationships/image" Target="../media/image180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79.png"/><Relationship Id="rId20" Type="http://schemas.openxmlformats.org/officeDocument/2006/relationships/image" Target="../media/image17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174.png"/><Relationship Id="rId24" Type="http://schemas.openxmlformats.org/officeDocument/2006/relationships/image" Target="../media/image185.png"/><Relationship Id="rId5" Type="http://schemas.openxmlformats.org/officeDocument/2006/relationships/image" Target="../media/image170.png"/><Relationship Id="rId15" Type="http://schemas.openxmlformats.org/officeDocument/2006/relationships/image" Target="../media/image131.png"/><Relationship Id="rId23" Type="http://schemas.openxmlformats.org/officeDocument/2006/relationships/image" Target="../media/image184.png"/><Relationship Id="rId10" Type="http://schemas.openxmlformats.org/officeDocument/2006/relationships/image" Target="../media/image173.png"/><Relationship Id="rId19" Type="http://schemas.openxmlformats.org/officeDocument/2006/relationships/image" Target="../media/image177.png"/><Relationship Id="rId4" Type="http://schemas.openxmlformats.org/officeDocument/2006/relationships/image" Target="../media/image169.png"/><Relationship Id="rId9" Type="http://schemas.openxmlformats.org/officeDocument/2006/relationships/image" Target="../media/image125.png"/><Relationship Id="rId14" Type="http://schemas.openxmlformats.org/officeDocument/2006/relationships/image" Target="../media/image128.png"/><Relationship Id="rId22" Type="http://schemas.openxmlformats.org/officeDocument/2006/relationships/image" Target="../media/image18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5.png"/><Relationship Id="rId5" Type="http://schemas.openxmlformats.org/officeDocument/2006/relationships/image" Target="../media/image870.png"/><Relationship Id="rId4" Type="http://schemas.openxmlformats.org/officeDocument/2006/relationships/image" Target="../media/image1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2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7" Type="http://schemas.openxmlformats.org/officeDocument/2006/relationships/image" Target="../media/image1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3.png"/><Relationship Id="rId5" Type="http://schemas.openxmlformats.org/officeDocument/2006/relationships/image" Target="../media/image162.jpeg"/><Relationship Id="rId4" Type="http://schemas.openxmlformats.org/officeDocument/2006/relationships/image" Target="../media/image1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7" Type="http://schemas.openxmlformats.org/officeDocument/2006/relationships/image" Target="../media/image1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7.png"/><Relationship Id="rId5" Type="http://schemas.openxmlformats.org/officeDocument/2006/relationships/image" Target="../media/image62.png"/><Relationship Id="rId4" Type="http://schemas.openxmlformats.org/officeDocument/2006/relationships/image" Target="../media/image1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189.png"/><Relationship Id="rId7" Type="http://schemas.openxmlformats.org/officeDocument/2006/relationships/image" Target="../media/image19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90.png"/><Relationship Id="rId9" Type="http://schemas.openxmlformats.org/officeDocument/2006/relationships/image" Target="../media/image1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7" Type="http://schemas.openxmlformats.org/officeDocument/2006/relationships/image" Target="../media/image14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40.png"/><Relationship Id="rId5" Type="http://schemas.openxmlformats.org/officeDocument/2006/relationships/image" Target="../media/image1320.png"/><Relationship Id="rId4" Type="http://schemas.openxmlformats.org/officeDocument/2006/relationships/image" Target="../media/image12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197.png"/><Relationship Id="rId7" Type="http://schemas.openxmlformats.org/officeDocument/2006/relationships/image" Target="../media/image20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8.png"/><Relationship Id="rId9" Type="http://schemas.openxmlformats.org/officeDocument/2006/relationships/image" Target="../media/image20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3" Type="http://schemas.openxmlformats.org/officeDocument/2006/relationships/image" Target="../media/image204.png"/><Relationship Id="rId7" Type="http://schemas.openxmlformats.org/officeDocument/2006/relationships/image" Target="../media/image20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tiff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12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1.jpg"/><Relationship Id="rId5" Type="http://schemas.openxmlformats.org/officeDocument/2006/relationships/image" Target="../media/image210.jpg"/><Relationship Id="rId10" Type="http://schemas.openxmlformats.org/officeDocument/2006/relationships/image" Target="../media/image215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2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8.png"/><Relationship Id="rId4" Type="http://schemas.openxmlformats.org/officeDocument/2006/relationships/image" Target="../media/image2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3" Type="http://schemas.openxmlformats.org/officeDocument/2006/relationships/image" Target="../media/image223.png"/><Relationship Id="rId7" Type="http://schemas.openxmlformats.org/officeDocument/2006/relationships/image" Target="../media/image2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6.png"/><Relationship Id="rId5" Type="http://schemas.openxmlformats.org/officeDocument/2006/relationships/image" Target="../media/image225.png"/><Relationship Id="rId10" Type="http://schemas.openxmlformats.org/officeDocument/2006/relationships/image" Target="../media/image230.png"/><Relationship Id="rId4" Type="http://schemas.openxmlformats.org/officeDocument/2006/relationships/image" Target="../media/image224.png"/><Relationship Id="rId9" Type="http://schemas.openxmlformats.org/officeDocument/2006/relationships/image" Target="../media/image2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4.jpg"/><Relationship Id="rId5" Type="http://schemas.openxmlformats.org/officeDocument/2006/relationships/image" Target="../media/image233.png"/><Relationship Id="rId4" Type="http://schemas.openxmlformats.org/officeDocument/2006/relationships/image" Target="../media/image23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3" Type="http://schemas.openxmlformats.org/officeDocument/2006/relationships/image" Target="../media/image235.png"/><Relationship Id="rId7" Type="http://schemas.openxmlformats.org/officeDocument/2006/relationships/image" Target="../media/image219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80.png"/><Relationship Id="rId5" Type="http://schemas.openxmlformats.org/officeDocument/2006/relationships/image" Target="../media/image237.png"/><Relationship Id="rId10" Type="http://schemas.openxmlformats.org/officeDocument/2006/relationships/image" Target="../media/image2220.png"/><Relationship Id="rId4" Type="http://schemas.openxmlformats.org/officeDocument/2006/relationships/image" Target="../media/image236.png"/><Relationship Id="rId9" Type="http://schemas.openxmlformats.org/officeDocument/2006/relationships/image" Target="../media/image22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7" Type="http://schemas.openxmlformats.org/officeDocument/2006/relationships/image" Target="../media/image24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6.png"/><Relationship Id="rId5" Type="http://schemas.openxmlformats.org/officeDocument/2006/relationships/image" Target="../media/image245.png"/><Relationship Id="rId4" Type="http://schemas.openxmlformats.org/officeDocument/2006/relationships/image" Target="../media/image2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3.gif"/><Relationship Id="rId5" Type="http://schemas.openxmlformats.org/officeDocument/2006/relationships/image" Target="../media/image252.png"/><Relationship Id="rId4" Type="http://schemas.openxmlformats.org/officeDocument/2006/relationships/image" Target="../media/image15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ov"/><Relationship Id="rId7" Type="http://schemas.openxmlformats.org/officeDocument/2006/relationships/image" Target="../media/image18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ov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png"/><Relationship Id="rId13" Type="http://schemas.openxmlformats.org/officeDocument/2006/relationships/image" Target="../media/image26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57.jpeg"/><Relationship Id="rId12" Type="http://schemas.openxmlformats.org/officeDocument/2006/relationships/image" Target="../media/image262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56.jpeg"/><Relationship Id="rId11" Type="http://schemas.openxmlformats.org/officeDocument/2006/relationships/image" Target="../media/image261.png"/><Relationship Id="rId5" Type="http://schemas.openxmlformats.org/officeDocument/2006/relationships/image" Target="../media/image255.jpeg"/><Relationship Id="rId10" Type="http://schemas.openxmlformats.org/officeDocument/2006/relationships/image" Target="../media/image260.png"/><Relationship Id="rId4" Type="http://schemas.openxmlformats.org/officeDocument/2006/relationships/image" Target="../media/image254.jpeg"/><Relationship Id="rId9" Type="http://schemas.openxmlformats.org/officeDocument/2006/relationships/image" Target="../media/image25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99.png"/><Relationship Id="rId26" Type="http://schemas.openxmlformats.org/officeDocument/2006/relationships/image" Target="../media/image107.png"/><Relationship Id="rId3" Type="http://schemas.openxmlformats.org/officeDocument/2006/relationships/image" Target="../media/image20.png"/><Relationship Id="rId21" Type="http://schemas.openxmlformats.org/officeDocument/2006/relationships/image" Target="../media/image102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98.png"/><Relationship Id="rId25" Type="http://schemas.openxmlformats.org/officeDocument/2006/relationships/image" Target="../media/image10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97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105.png"/><Relationship Id="rId5" Type="http://schemas.openxmlformats.org/officeDocument/2006/relationships/image" Target="../media/image22.png"/><Relationship Id="rId15" Type="http://schemas.openxmlformats.org/officeDocument/2006/relationships/image" Target="../media/image96.png"/><Relationship Id="rId23" Type="http://schemas.openxmlformats.org/officeDocument/2006/relationships/image" Target="../media/image16.png"/><Relationship Id="rId28" Type="http://schemas.openxmlformats.org/officeDocument/2006/relationships/image" Target="../media/image109.png"/><Relationship Id="rId10" Type="http://schemas.openxmlformats.org/officeDocument/2006/relationships/image" Target="../media/image27.png"/><Relationship Id="rId19" Type="http://schemas.openxmlformats.org/officeDocument/2006/relationships/image" Target="../media/image100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103.png"/><Relationship Id="rId27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13" Type="http://schemas.openxmlformats.org/officeDocument/2006/relationships/image" Target="../media/image53.png"/><Relationship Id="rId3" Type="http://schemas.openxmlformats.org/officeDocument/2006/relationships/image" Target="../media/image43.gif"/><Relationship Id="rId7" Type="http://schemas.openxmlformats.org/officeDocument/2006/relationships/image" Target="../media/image47.jpe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gif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jpg"/><Relationship Id="rId1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6;p1">
            <a:extLst>
              <a:ext uri="{FF2B5EF4-FFF2-40B4-BE49-F238E27FC236}">
                <a16:creationId xmlns:a16="http://schemas.microsoft.com/office/drawing/2014/main" id="{51D415A3-7039-4901-A93D-EAEAA45F3AA3}"/>
              </a:ext>
            </a:extLst>
          </p:cNvPr>
          <p:cNvSpPr/>
          <p:nvPr/>
        </p:nvSpPr>
        <p:spPr>
          <a:xfrm>
            <a:off x="214685" y="1265844"/>
            <a:ext cx="11755642" cy="1839989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01600" dist="241300" dir="2700000" sx="99000" sy="99000" algn="tl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Generative AI for Wireless and Energy Systems</a:t>
            </a:r>
            <a:r>
              <a:rPr lang="en-US" sz="40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US" sz="40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Diffusion Model Perspective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CC44032-8C3B-454D-8B28-B497392160F4}"/>
              </a:ext>
            </a:extLst>
          </p:cNvPr>
          <p:cNvSpPr txBox="1"/>
          <p:nvPr/>
        </p:nvSpPr>
        <p:spPr>
          <a:xfrm>
            <a:off x="3033158" y="3429000"/>
            <a:ext cx="6118696" cy="1657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Zhu Han </a:t>
            </a:r>
          </a:p>
          <a:p>
            <a:pPr algn="ctr">
              <a:lnSpc>
                <a:spcPct val="125000"/>
              </a:lnSpc>
            </a:pPr>
            <a:r>
              <a:rPr lang="en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IEEE/AAAS/ACM Fellow </a:t>
            </a:r>
          </a:p>
          <a:p>
            <a:pPr algn="ctr">
              <a:lnSpc>
                <a:spcPct val="125000"/>
              </a:lnSpc>
            </a:pPr>
            <a:r>
              <a:rPr lang="en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Houston, TX, USA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5">
            <a:extLst>
              <a:ext uri="{FF2B5EF4-FFF2-40B4-BE49-F238E27FC236}">
                <a16:creationId xmlns:a16="http://schemas.microsoft.com/office/drawing/2014/main" id="{21DA1DF7-A4BE-7449-02A3-FDBBD252455B}"/>
              </a:ext>
            </a:extLst>
          </p:cNvPr>
          <p:cNvSpPr txBox="1"/>
          <p:nvPr/>
        </p:nvSpPr>
        <p:spPr>
          <a:xfrm>
            <a:off x="724396" y="5592156"/>
            <a:ext cx="11103427" cy="510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thanks to NSF, Weimin Yuan, Alexander Tang and </a:t>
            </a:r>
            <a:r>
              <a:rPr lang="en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Weilong</a:t>
            </a:r>
            <a:r>
              <a:rPr lang="en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Chen 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704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圆角矩形 36">
            <a:extLst>
              <a:ext uri="{FF2B5EF4-FFF2-40B4-BE49-F238E27FC236}">
                <a16:creationId xmlns:a16="http://schemas.microsoft.com/office/drawing/2014/main" id="{B3AF6A20-4DAC-F08E-9896-97AD0220279A}"/>
              </a:ext>
            </a:extLst>
          </p:cNvPr>
          <p:cNvSpPr/>
          <p:nvPr/>
        </p:nvSpPr>
        <p:spPr>
          <a:xfrm>
            <a:off x="599937" y="884328"/>
            <a:ext cx="5346205" cy="430887"/>
          </a:xfrm>
          <a:prstGeom prst="roundRect">
            <a:avLst/>
          </a:prstGeom>
          <a:solidFill>
            <a:srgbClr val="FBE6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圆角矩形 35">
            <a:extLst>
              <a:ext uri="{FF2B5EF4-FFF2-40B4-BE49-F238E27FC236}">
                <a16:creationId xmlns:a16="http://schemas.microsoft.com/office/drawing/2014/main" id="{D1D62939-668E-66F4-DBD5-1CD77E437443}"/>
              </a:ext>
            </a:extLst>
          </p:cNvPr>
          <p:cNvSpPr/>
          <p:nvPr/>
        </p:nvSpPr>
        <p:spPr>
          <a:xfrm>
            <a:off x="7837353" y="884328"/>
            <a:ext cx="2532132" cy="430887"/>
          </a:xfrm>
          <a:prstGeom prst="roundRect">
            <a:avLst/>
          </a:prstGeom>
          <a:solidFill>
            <a:srgbClr val="FBE6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C7E573C-A15F-4C08-ADFC-E7FE2A05BC76}"/>
              </a:ext>
            </a:extLst>
          </p:cNvPr>
          <p:cNvSpPr txBox="1"/>
          <p:nvPr/>
        </p:nvSpPr>
        <p:spPr>
          <a:xfrm>
            <a:off x="311285" y="19455"/>
            <a:ext cx="9690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Motivation: Reverse Process via Mean Field Game 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7F354BD-0700-9F6C-6B7A-FF687BC910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" t="5656" r="3858" b="1012"/>
          <a:stretch/>
        </p:blipFill>
        <p:spPr>
          <a:xfrm>
            <a:off x="1465461" y="1484174"/>
            <a:ext cx="3379915" cy="2256681"/>
          </a:xfrm>
          <a:prstGeom prst="rect">
            <a:avLst/>
          </a:prstGeom>
        </p:spPr>
      </p:pic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5FDFF549-29B0-A391-93FD-1671395CC97C}"/>
              </a:ext>
            </a:extLst>
          </p:cNvPr>
          <p:cNvCxnSpPr>
            <a:cxnSpLocks/>
          </p:cNvCxnSpPr>
          <p:nvPr/>
        </p:nvCxnSpPr>
        <p:spPr>
          <a:xfrm>
            <a:off x="1410317" y="3927285"/>
            <a:ext cx="3657676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53FF3FA0-EDFD-4513-E583-B04F6773EB3E}"/>
              </a:ext>
            </a:extLst>
          </p:cNvPr>
          <p:cNvCxnSpPr>
            <a:cxnSpLocks/>
          </p:cNvCxnSpPr>
          <p:nvPr/>
        </p:nvCxnSpPr>
        <p:spPr>
          <a:xfrm flipV="1">
            <a:off x="1406615" y="1371050"/>
            <a:ext cx="0" cy="255623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2F577998-84B2-F1B4-163C-DF0AEC9BD0C9}"/>
              </a:ext>
            </a:extLst>
          </p:cNvPr>
          <p:cNvSpPr txBox="1"/>
          <p:nvPr/>
        </p:nvSpPr>
        <p:spPr>
          <a:xfrm>
            <a:off x="1384060" y="3629547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Gaussian</a:t>
            </a:r>
            <a:r>
              <a:rPr kumimoji="1"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Noise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23B2323-ECEE-D7C2-2FF9-CCBF23F80CF8}"/>
              </a:ext>
            </a:extLst>
          </p:cNvPr>
          <p:cNvSpPr txBox="1"/>
          <p:nvPr/>
        </p:nvSpPr>
        <p:spPr>
          <a:xfrm>
            <a:off x="4726476" y="1484174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</a:t>
            </a:r>
            <a:r>
              <a:rPr kumimoji="1"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CAB1773-8FCF-3F0D-BF35-F5AA88B73265}"/>
              </a:ext>
            </a:extLst>
          </p:cNvPr>
          <p:cNvSpPr txBox="1"/>
          <p:nvPr/>
        </p:nvSpPr>
        <p:spPr>
          <a:xfrm>
            <a:off x="713062" y="872689"/>
            <a:ext cx="51106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Limitations</a:t>
            </a:r>
            <a:r>
              <a:rPr kumimoji="1" lang="zh-CN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1" lang="zh-CN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</a:t>
            </a:r>
            <a:r>
              <a:rPr kumimoji="1" lang="zh-CN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Diffusion</a:t>
            </a:r>
            <a:r>
              <a:rPr kumimoji="1" lang="zh-CN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endParaRPr kumimoji="1" lang="zh-CN" alt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3F43DC1-F667-4367-DF2E-5081E2B8D2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7" y="1602526"/>
            <a:ext cx="856257" cy="71711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7137F1C-2AD0-D57A-2897-FACF82C560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453" y="2596805"/>
            <a:ext cx="574215" cy="780066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C1BD37B8-60AD-EC16-B85C-6D60A2BACADA}"/>
              </a:ext>
            </a:extLst>
          </p:cNvPr>
          <p:cNvSpPr txBox="1"/>
          <p:nvPr/>
        </p:nvSpPr>
        <p:spPr>
          <a:xfrm>
            <a:off x="191903" y="4068376"/>
            <a:ext cx="59040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Passive &amp; Curved Paths: 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Trajectories strictly constrained by forward diffusion, highly non-linear in space.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Slow Sampling: 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curvature forces small discrete time steps for SDE/ODE solvers, otherwise truncation error causes collapse (high Number of Function Evaluation).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Isolated Particles: 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Noise particles denoise individually (“each fighting alone”), lacking global perception of the crowd density distribution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246C1619-E627-A87A-42B7-FB30BFEFF6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170" y="1493989"/>
            <a:ext cx="3408197" cy="2228012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452DA9DE-499A-E578-9A2E-FE62658399BA}"/>
              </a:ext>
            </a:extLst>
          </p:cNvPr>
          <p:cNvSpPr txBox="1"/>
          <p:nvPr/>
        </p:nvSpPr>
        <p:spPr>
          <a:xfrm>
            <a:off x="7239676" y="3629547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Gaussian</a:t>
            </a:r>
            <a:r>
              <a:rPr kumimoji="1"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Noise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B14A323-85C0-FB00-26DE-EF5EE8E0AB9F}"/>
              </a:ext>
            </a:extLst>
          </p:cNvPr>
          <p:cNvSpPr txBox="1"/>
          <p:nvPr/>
        </p:nvSpPr>
        <p:spPr>
          <a:xfrm>
            <a:off x="10641830" y="1476628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</a:t>
            </a:r>
            <a:r>
              <a:rPr kumimoji="1"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0393B74-328B-4352-2735-F137E09140D3}"/>
              </a:ext>
            </a:extLst>
          </p:cNvPr>
          <p:cNvSpPr txBox="1"/>
          <p:nvPr/>
        </p:nvSpPr>
        <p:spPr>
          <a:xfrm>
            <a:off x="7966959" y="884328"/>
            <a:ext cx="22926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MFG</a:t>
            </a:r>
            <a:r>
              <a:rPr kumimoji="1" lang="zh-CN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Perspective</a:t>
            </a:r>
            <a:endParaRPr kumimoji="1" lang="zh-CN" alt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C5AFF092-2BA4-16BC-FCED-22BFE157DE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367" y="2668005"/>
            <a:ext cx="758748" cy="769906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18D0A97D-4954-9FEE-DFEC-08B3BCB3E781}"/>
              </a:ext>
            </a:extLst>
          </p:cNvPr>
          <p:cNvSpPr txBox="1"/>
          <p:nvPr/>
        </p:nvSpPr>
        <p:spPr>
          <a:xfrm>
            <a:off x="7373124" y="1770612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“Ideal”</a:t>
            </a:r>
            <a:endParaRPr kumimoji="1" lang="zh-C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BA7FFB2-A5AE-4C77-F228-4E4C1F21B705}"/>
              </a:ext>
            </a:extLst>
          </p:cNvPr>
          <p:cNvSpPr txBox="1"/>
          <p:nvPr/>
        </p:nvSpPr>
        <p:spPr>
          <a:xfrm>
            <a:off x="6316764" y="4117242"/>
            <a:ext cx="58218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Active Particle: 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Transform reverse denoising into a control game for multi-particles seeking ‘optimal paths’.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Path Straightening: 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Automatically learn the shortest path by minimizing Kinetic Energy penalty → Achieving Few-step sampling.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Density-Aware Generation: 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Unique mean field interaction enables particles to ‘sense crowding’ and avoid crowding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(Future Work).</a:t>
            </a:r>
            <a:endParaRPr lang="en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直线箭头连接符 30">
            <a:extLst>
              <a:ext uri="{FF2B5EF4-FFF2-40B4-BE49-F238E27FC236}">
                <a16:creationId xmlns:a16="http://schemas.microsoft.com/office/drawing/2014/main" id="{9B869FFB-3490-C94D-DB97-6AB8B6BA51E9}"/>
              </a:ext>
            </a:extLst>
          </p:cNvPr>
          <p:cNvCxnSpPr>
            <a:cxnSpLocks/>
          </p:cNvCxnSpPr>
          <p:nvPr/>
        </p:nvCxnSpPr>
        <p:spPr>
          <a:xfrm>
            <a:off x="7284429" y="3936176"/>
            <a:ext cx="3657676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直线箭头连接符 31">
            <a:extLst>
              <a:ext uri="{FF2B5EF4-FFF2-40B4-BE49-F238E27FC236}">
                <a16:creationId xmlns:a16="http://schemas.microsoft.com/office/drawing/2014/main" id="{0C6A5DD6-A291-4A66-7BDB-47654D8F2326}"/>
              </a:ext>
            </a:extLst>
          </p:cNvPr>
          <p:cNvCxnSpPr>
            <a:cxnSpLocks/>
          </p:cNvCxnSpPr>
          <p:nvPr/>
        </p:nvCxnSpPr>
        <p:spPr>
          <a:xfrm flipV="1">
            <a:off x="7280727" y="1379941"/>
            <a:ext cx="0" cy="255623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直线连接符 33">
            <a:extLst>
              <a:ext uri="{FF2B5EF4-FFF2-40B4-BE49-F238E27FC236}">
                <a16:creationId xmlns:a16="http://schemas.microsoft.com/office/drawing/2014/main" id="{5C8DB180-386A-662F-9491-23243AA73474}"/>
              </a:ext>
            </a:extLst>
          </p:cNvPr>
          <p:cNvCxnSpPr>
            <a:cxnSpLocks/>
          </p:cNvCxnSpPr>
          <p:nvPr/>
        </p:nvCxnSpPr>
        <p:spPr>
          <a:xfrm>
            <a:off x="6209812" y="1157136"/>
            <a:ext cx="0" cy="4975471"/>
          </a:xfrm>
          <a:prstGeom prst="line">
            <a:avLst/>
          </a:prstGeom>
          <a:ln w="19050">
            <a:solidFill>
              <a:srgbClr val="CEA37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>
            <a:extLst>
              <a:ext uri="{FF2B5EF4-FFF2-40B4-BE49-F238E27FC236}">
                <a16:creationId xmlns:a16="http://schemas.microsoft.com/office/drawing/2014/main" id="{A6EEE8F0-98AE-4CF0-F47A-7A9F937ED142}"/>
              </a:ext>
            </a:extLst>
          </p:cNvPr>
          <p:cNvSpPr txBox="1"/>
          <p:nvPr/>
        </p:nvSpPr>
        <p:spPr>
          <a:xfrm>
            <a:off x="8516815" y="3291646"/>
            <a:ext cx="2268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 Evolution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284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B4AA46E-9BF7-1C64-A626-487B48AA8788}"/>
              </a:ext>
            </a:extLst>
          </p:cNvPr>
          <p:cNvSpPr txBox="1"/>
          <p:nvPr/>
        </p:nvSpPr>
        <p:spPr>
          <a:xfrm>
            <a:off x="311284" y="19455"/>
            <a:ext cx="9925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Microscopic Interactions to Mean-Field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037D42D4-BEF1-D907-32B4-AFF13A0E9B97}"/>
                  </a:ext>
                </a:extLst>
              </p:cNvPr>
              <p:cNvSpPr txBox="1"/>
              <p:nvPr/>
            </p:nvSpPr>
            <p:spPr>
              <a:xfrm>
                <a:off x="1016288" y="780175"/>
                <a:ext cx="1006135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Instead of tracking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interacting agents individually, MFG models one representative </a:t>
                </a:r>
                <a:r>
                  <a:rPr lang="en" altLang="zh-CN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agent interacting </a:t>
                </a:r>
                <a:r>
                  <a:rPr lang="en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the </a:t>
                </a:r>
                <a:r>
                  <a:rPr lang="en" altLang="zh-CN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evolving population distribution</a:t>
                </a:r>
                <a:r>
                  <a:rPr lang="zh-CN" alt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𝝆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037D42D4-BEF1-D907-32B4-AFF13A0E9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288" y="780175"/>
                <a:ext cx="10061357" cy="707886"/>
              </a:xfrm>
              <a:prstGeom prst="rect">
                <a:avLst/>
              </a:prstGeom>
              <a:blipFill>
                <a:blip r:embed="rId3"/>
                <a:stretch>
                  <a:fillRect l="-757" t="-5263" b="-140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F46A20E1-A272-715D-3CA3-ABB9E808D7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0"/>
          <a:stretch/>
        </p:blipFill>
        <p:spPr>
          <a:xfrm>
            <a:off x="892454" y="2104734"/>
            <a:ext cx="3620341" cy="172843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661B786-D723-2CF7-FC9D-9589DBFA7666}"/>
              </a:ext>
            </a:extLst>
          </p:cNvPr>
          <p:cNvSpPr txBox="1"/>
          <p:nvPr/>
        </p:nvSpPr>
        <p:spPr>
          <a:xfrm>
            <a:off x="1631657" y="1651724"/>
            <a:ext cx="2141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Microscopic View</a:t>
            </a:r>
            <a:endParaRPr kumimoji="1"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4CE960C-3691-27C6-61A6-8154E61B97CB}"/>
              </a:ext>
            </a:extLst>
          </p:cNvPr>
          <p:cNvSpPr txBox="1"/>
          <p:nvPr/>
        </p:nvSpPr>
        <p:spPr>
          <a:xfrm>
            <a:off x="342566" y="2051834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Agents/</a:t>
            </a:r>
          </a:p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Particles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851A091-6BDF-B82D-1418-78A307B89D40}"/>
              </a:ext>
            </a:extLst>
          </p:cNvPr>
          <p:cNvSpPr txBox="1"/>
          <p:nvPr/>
        </p:nvSpPr>
        <p:spPr>
          <a:xfrm>
            <a:off x="1113085" y="3886064"/>
            <a:ext cx="31790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❌</a:t>
            </a:r>
            <a:r>
              <a:rPr kumimoji="1"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Explicit</a:t>
            </a:r>
            <a:r>
              <a:rPr kumimoji="1"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pairwise interactions</a:t>
            </a:r>
          </a:p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❌</a:t>
            </a:r>
            <a:r>
              <a:rPr kumimoji="1"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High-dimensional coupling</a:t>
            </a:r>
          </a:p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❌</a:t>
            </a:r>
            <a:r>
              <a:rPr kumimoji="1"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Poor scalability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5B0C708-C776-608B-1E6B-633C8351B8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" t="10709" r="15770"/>
          <a:stretch/>
        </p:blipFill>
        <p:spPr>
          <a:xfrm>
            <a:off x="7587575" y="2104734"/>
            <a:ext cx="3315094" cy="15678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8C6DBFB-7C99-BCBC-C54E-F7766255C0E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0406" y="2877353"/>
            <a:ext cx="2691187" cy="6229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B71DDE63-3ADF-6B36-E661-65DB354EE75A}"/>
                  </a:ext>
                </a:extLst>
              </p:cNvPr>
              <p:cNvSpPr txBox="1"/>
              <p:nvPr/>
            </p:nvSpPr>
            <p:spPr>
              <a:xfrm>
                <a:off x="5481055" y="2233084"/>
                <a:ext cx="11382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000" b="1" i="1" smtClean="0">
                          <a:latin typeface="Cambria Math" panose="02040503050406030204" pitchFamily="18" charset="0"/>
                        </a:rPr>
                        <m:t>𝑵</m:t>
                      </m:r>
                      <m:r>
                        <a:rPr kumimoji="1" lang="en-US" altLang="zh-CN" sz="2000" b="1" i="1" smtClean="0">
                          <a:latin typeface="Cambria Math" panose="02040503050406030204" pitchFamily="18" charset="0"/>
                        </a:rPr>
                        <m:t> → ∞</m:t>
                      </m:r>
                    </m:oMath>
                  </m:oMathPara>
                </a14:m>
                <a:endParaRPr kumimoji="1" lang="zh-CN" altLang="en-US" sz="2000" b="1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B71DDE63-3ADF-6B36-E661-65DB354EE7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1055" y="2233084"/>
                <a:ext cx="1138260" cy="400110"/>
              </a:xfrm>
              <a:prstGeom prst="rect">
                <a:avLst/>
              </a:prstGeom>
              <a:blipFill>
                <a:blip r:embed="rId7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0EA991F7-0C84-6764-743A-C21188F0106A}"/>
              </a:ext>
            </a:extLst>
          </p:cNvPr>
          <p:cNvSpPr txBox="1"/>
          <p:nvPr/>
        </p:nvSpPr>
        <p:spPr>
          <a:xfrm>
            <a:off x="5060170" y="2633194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Lift the perspective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0DB5D557-997A-D8B2-21DA-1802833D4A5A}"/>
                  </a:ext>
                </a:extLst>
              </p:cNvPr>
              <p:cNvSpPr txBox="1"/>
              <p:nvPr/>
            </p:nvSpPr>
            <p:spPr>
              <a:xfrm>
                <a:off x="4711727" y="3500257"/>
                <a:ext cx="287584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Replace </a:t>
                </a:r>
                <a14:m>
                  <m:oMath xmlns:m="http://schemas.openxmlformats.org/officeDocument/2006/math">
                    <m:r>
                      <a:rPr kumimoji="1" lang="en-US" altLang="zh-CN" sz="1800" b="1" i="1" smtClean="0"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kumimoji="1"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-body interaction with agent-to-distribution coupling.</a:t>
                </a:r>
                <a:endParaRPr kumimoji="1"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0DB5D557-997A-D8B2-21DA-1802833D4A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1727" y="3500257"/>
                <a:ext cx="2875848" cy="923330"/>
              </a:xfrm>
              <a:prstGeom prst="rect">
                <a:avLst/>
              </a:prstGeom>
              <a:blipFill>
                <a:blip r:embed="rId8"/>
                <a:stretch>
                  <a:fillRect l="-1762" t="-2703" b="-94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6">
            <a:extLst>
              <a:ext uri="{FF2B5EF4-FFF2-40B4-BE49-F238E27FC236}">
                <a16:creationId xmlns:a16="http://schemas.microsoft.com/office/drawing/2014/main" id="{0AC536B8-8B87-1E8B-498F-97255C5FA528}"/>
              </a:ext>
            </a:extLst>
          </p:cNvPr>
          <p:cNvSpPr txBox="1"/>
          <p:nvPr/>
        </p:nvSpPr>
        <p:spPr>
          <a:xfrm>
            <a:off x="7683925" y="1651724"/>
            <a:ext cx="2071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Mean-Field View</a:t>
            </a:r>
            <a:endParaRPr kumimoji="1"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590B58C-257F-3BF6-CBB4-05F0F0315D7A}"/>
              </a:ext>
            </a:extLst>
          </p:cNvPr>
          <p:cNvSpPr txBox="1"/>
          <p:nvPr/>
        </p:nvSpPr>
        <p:spPr>
          <a:xfrm>
            <a:off x="9916047" y="2137724"/>
            <a:ext cx="1608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Representative</a:t>
            </a:r>
          </a:p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Agent/Particles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AD65E36-3A61-77EA-0D9D-9789C90AD978}"/>
              </a:ext>
            </a:extLst>
          </p:cNvPr>
          <p:cNvSpPr txBox="1"/>
          <p:nvPr/>
        </p:nvSpPr>
        <p:spPr>
          <a:xfrm>
            <a:off x="8087704" y="3894298"/>
            <a:ext cx="35894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</a:t>
            </a:r>
            <a:r>
              <a:rPr kumimoji="1"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Representative agent/particle</a:t>
            </a:r>
          </a:p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</a:t>
            </a:r>
            <a:r>
              <a:rPr kumimoji="1"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Evolving population distribution</a:t>
            </a:r>
          </a:p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</a:t>
            </a:r>
            <a:r>
              <a:rPr kumimoji="1"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scalability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279A53F-05FC-D970-4293-EE3051E77D43}"/>
              </a:ext>
            </a:extLst>
          </p:cNvPr>
          <p:cNvSpPr txBox="1"/>
          <p:nvPr/>
        </p:nvSpPr>
        <p:spPr>
          <a:xfrm>
            <a:off x="2194561" y="4795546"/>
            <a:ext cx="7385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MFG summarizes the influence of the population through the mean field.</a:t>
            </a:r>
            <a:endParaRPr kumimoji="1" lang="zh-C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E12A3911-8449-EAA2-1C20-9115F77299E8}"/>
              </a:ext>
            </a:extLst>
          </p:cNvPr>
          <p:cNvSpPr/>
          <p:nvPr/>
        </p:nvSpPr>
        <p:spPr>
          <a:xfrm>
            <a:off x="238539" y="5164878"/>
            <a:ext cx="11616856" cy="1172312"/>
          </a:xfrm>
          <a:prstGeom prst="roundRect">
            <a:avLst/>
          </a:prstGeom>
          <a:solidFill>
            <a:srgbClr val="F2F1E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6" name="直线连接符 25">
            <a:extLst>
              <a:ext uri="{FF2B5EF4-FFF2-40B4-BE49-F238E27FC236}">
                <a16:creationId xmlns:a16="http://schemas.microsoft.com/office/drawing/2014/main" id="{DEF30424-91BD-062B-0C34-C1ABF426A041}"/>
              </a:ext>
            </a:extLst>
          </p:cNvPr>
          <p:cNvCxnSpPr>
            <a:cxnSpLocks/>
          </p:cNvCxnSpPr>
          <p:nvPr/>
        </p:nvCxnSpPr>
        <p:spPr>
          <a:xfrm>
            <a:off x="4056589" y="5404862"/>
            <a:ext cx="0" cy="69234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线连接符 28">
            <a:extLst>
              <a:ext uri="{FF2B5EF4-FFF2-40B4-BE49-F238E27FC236}">
                <a16:creationId xmlns:a16="http://schemas.microsoft.com/office/drawing/2014/main" id="{D85B9347-7454-548D-C051-86D38A06AB1D}"/>
              </a:ext>
            </a:extLst>
          </p:cNvPr>
          <p:cNvCxnSpPr>
            <a:cxnSpLocks/>
          </p:cNvCxnSpPr>
          <p:nvPr/>
        </p:nvCxnSpPr>
        <p:spPr>
          <a:xfrm>
            <a:off x="8280057" y="5404861"/>
            <a:ext cx="0" cy="69234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图片 32">
            <a:extLst>
              <a:ext uri="{FF2B5EF4-FFF2-40B4-BE49-F238E27FC236}">
                <a16:creationId xmlns:a16="http://schemas.microsoft.com/office/drawing/2014/main" id="{3C8B5815-3285-E114-E03C-12EABCF3DD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05" y="5217712"/>
            <a:ext cx="1098616" cy="1087674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4F6F3E4D-FCCA-90B1-AA3B-12845ADDF0F4}"/>
              </a:ext>
            </a:extLst>
          </p:cNvPr>
          <p:cNvSpPr txBox="1"/>
          <p:nvPr/>
        </p:nvSpPr>
        <p:spPr>
          <a:xfrm>
            <a:off x="1346720" y="5220195"/>
            <a:ext cx="1335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Scalability</a:t>
            </a:r>
            <a:endParaRPr kumimoji="1"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24CD13A3-D1C1-D1FC-6A16-DC4059289202}"/>
              </a:ext>
            </a:extLst>
          </p:cNvPr>
          <p:cNvSpPr txBox="1"/>
          <p:nvPr/>
        </p:nvSpPr>
        <p:spPr>
          <a:xfrm>
            <a:off x="1346719" y="5633658"/>
            <a:ext cx="2620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 is summarized by the distribution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881B9994-B933-E6B9-C0EA-6A4C43F60A31}"/>
              </a:ext>
            </a:extLst>
          </p:cNvPr>
          <p:cNvSpPr txBox="1"/>
          <p:nvPr/>
        </p:nvSpPr>
        <p:spPr>
          <a:xfrm>
            <a:off x="5216320" y="5220195"/>
            <a:ext cx="1196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Coupling</a:t>
            </a:r>
            <a:endParaRPr kumimoji="1"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218B89A2-1495-8364-BC59-E67E55CCA55A}"/>
              </a:ext>
            </a:extLst>
          </p:cNvPr>
          <p:cNvSpPr txBox="1"/>
          <p:nvPr/>
        </p:nvSpPr>
        <p:spPr>
          <a:xfrm>
            <a:off x="5216319" y="5633658"/>
            <a:ext cx="2620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others are seen through the mean-field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2E5AD711-1A8E-AC5A-5DB9-558B5E8154FB}"/>
              </a:ext>
            </a:extLst>
          </p:cNvPr>
          <p:cNvSpPr txBox="1"/>
          <p:nvPr/>
        </p:nvSpPr>
        <p:spPr>
          <a:xfrm>
            <a:off x="9397522" y="5214684"/>
            <a:ext cx="1237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endParaRPr kumimoji="1"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08CC8351-2B5F-EAC9-F771-C41DC06854D5}"/>
              </a:ext>
            </a:extLst>
          </p:cNvPr>
          <p:cNvSpPr txBox="1"/>
          <p:nvPr/>
        </p:nvSpPr>
        <p:spPr>
          <a:xfrm>
            <a:off x="9397522" y="5628147"/>
            <a:ext cx="2457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Macroscopic dynamics become analyzable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151782ED-DC44-04D4-0CF2-3FEBD89A43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106" y="5237091"/>
            <a:ext cx="1205938" cy="1049068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C6DF8F19-8729-00FD-3AC1-E598DD18E9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983" y="5215843"/>
            <a:ext cx="1218139" cy="109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52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圆角矩形 60">
            <a:extLst>
              <a:ext uri="{FF2B5EF4-FFF2-40B4-BE49-F238E27FC236}">
                <a16:creationId xmlns:a16="http://schemas.microsoft.com/office/drawing/2014/main" id="{206CC8D7-3A85-A560-DFDC-D78928801330}"/>
              </a:ext>
            </a:extLst>
          </p:cNvPr>
          <p:cNvSpPr/>
          <p:nvPr/>
        </p:nvSpPr>
        <p:spPr>
          <a:xfrm>
            <a:off x="4470300" y="4792734"/>
            <a:ext cx="3290942" cy="1438853"/>
          </a:xfrm>
          <a:prstGeom prst="roundRect">
            <a:avLst/>
          </a:prstGeom>
          <a:solidFill>
            <a:srgbClr val="F3D4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C7E573C-A15F-4C08-ADFC-E7FE2A05BC76}"/>
              </a:ext>
            </a:extLst>
          </p:cNvPr>
          <p:cNvSpPr txBox="1"/>
          <p:nvPr/>
        </p:nvSpPr>
        <p:spPr>
          <a:xfrm>
            <a:off x="311285" y="19455"/>
            <a:ext cx="5461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Twin Engines of MFG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A5055F2-0041-B212-6757-A3B81C14649C}"/>
              </a:ext>
            </a:extLst>
          </p:cNvPr>
          <p:cNvSpPr txBox="1"/>
          <p:nvPr/>
        </p:nvSpPr>
        <p:spPr>
          <a:xfrm>
            <a:off x="496277" y="787069"/>
            <a:ext cx="11199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proposed MFG is usually transformed to a system of two partial differential equations, named 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Hamilton-Jacobi-Bellman (HJB) </a:t>
            </a:r>
            <a:r>
              <a:rPr lang="en-US" altLang="zh-CN" sz="18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equation and 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Fokker-Planck-Kolmogorov (FPK) </a:t>
            </a:r>
            <a:r>
              <a:rPr lang="en-US" altLang="zh-CN" sz="18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equation. 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1BC4448-CAE4-3E65-EBE1-CE36D4FF2E87}"/>
              </a:ext>
            </a:extLst>
          </p:cNvPr>
          <p:cNvSpPr txBox="1"/>
          <p:nvPr/>
        </p:nvSpPr>
        <p:spPr>
          <a:xfrm>
            <a:off x="902027" y="1491264"/>
            <a:ext cx="2409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🧠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HJB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Equation 🧠</a:t>
            </a:r>
            <a:endParaRPr kumimoji="1"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ACEDE4E3-02CA-CB97-784C-B7BB6499091B}"/>
              </a:ext>
            </a:extLst>
          </p:cNvPr>
          <p:cNvSpPr/>
          <p:nvPr/>
        </p:nvSpPr>
        <p:spPr>
          <a:xfrm>
            <a:off x="212943" y="1891374"/>
            <a:ext cx="4080961" cy="351693"/>
          </a:xfrm>
          <a:prstGeom prst="roundRect">
            <a:avLst/>
          </a:prstGeom>
          <a:solidFill>
            <a:srgbClr val="F7E7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DAC35B1-5D69-8FF8-EB33-F589C2EE1AB5}"/>
              </a:ext>
            </a:extLst>
          </p:cNvPr>
          <p:cNvSpPr txBox="1"/>
          <p:nvPr/>
        </p:nvSpPr>
        <p:spPr>
          <a:xfrm>
            <a:off x="477836" y="1882555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BACKWARD</a:t>
            </a:r>
            <a:r>
              <a:rPr kumimoji="1"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kumimoji="1"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</a:t>
            </a: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(from T to 0)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A35EC11-041B-988F-7E59-7C9C01E0DD79}"/>
              </a:ext>
            </a:extLst>
          </p:cNvPr>
          <p:cNvSpPr txBox="1"/>
          <p:nvPr/>
        </p:nvSpPr>
        <p:spPr>
          <a:xfrm>
            <a:off x="210160" y="1922661"/>
            <a:ext cx="488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⏪</a:t>
            </a:r>
            <a:endParaRPr lang="zh-CN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C82AE70-B8B2-1556-8AD9-10471B2D036D}"/>
                  </a:ext>
                </a:extLst>
              </p:cNvPr>
              <p:cNvSpPr txBox="1"/>
              <p:nvPr/>
            </p:nvSpPr>
            <p:spPr>
              <a:xfrm>
                <a:off x="210160" y="2274354"/>
                <a:ext cx="40809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Physical Intuition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Given the environment </a:t>
                </a:r>
                <a14:m>
                  <m:oMath xmlns:m="http://schemas.openxmlformats.org/officeDocument/2006/math">
                    <m:r>
                      <a:rPr kumimoji="1" lang="en-US" altLang="zh-CN" sz="1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kumimoji="1"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what is my optimal policy?</a:t>
                </a:r>
                <a:endParaRPr kumimoji="1"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C82AE70-B8B2-1556-8AD9-10471B2D03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160" y="2274354"/>
                <a:ext cx="4080961" cy="646331"/>
              </a:xfrm>
              <a:prstGeom prst="rect">
                <a:avLst/>
              </a:prstGeom>
              <a:blipFill>
                <a:blip r:embed="rId3"/>
                <a:stretch>
                  <a:fillRect l="-2484" t="-3922" r="-2795" b="-156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0E2D5A45-0314-BACA-B2EF-D6F014C5514F}"/>
                  </a:ext>
                </a:extLst>
              </p:cNvPr>
              <p:cNvSpPr txBox="1"/>
              <p:nvPr/>
            </p:nvSpPr>
            <p:spPr>
              <a:xfrm>
                <a:off x="308746" y="3272378"/>
                <a:ext cx="3883787" cy="5227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 </m:t>
                    </m:r>
                    <m:r>
                      <m:rPr>
                        <m:sty m:val="p"/>
                      </m:rPr>
                      <a:rPr kumimoji="1" lang="en-US" altLang="zh-CN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kumimoji="1"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kumimoji="1"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kumimoji="1"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·</m:t>
                    </m:r>
                    <m:r>
                      <a:rPr kumimoji="1"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d>
                      <m:dPr>
                        <m:ctrlPr>
                          <a:rPr kumimoji="1"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kumimoji="1"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kumimoji="1"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sz="18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kumimoji="1" lang="en-US" altLang="zh-CN" sz="1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kumimoji="1" lang="en-US" altLang="zh-CN" sz="1800" dirty="0">
                    <a:solidFill>
                      <a:schemeClr val="tx1"/>
                    </a:solidFill>
                  </a:rPr>
                  <a:t>] </a:t>
                </a:r>
                <a14:m>
                  <m:oMath xmlns:m="http://schemas.openxmlformats.org/officeDocument/2006/math">
                    <m:r>
                      <a:rPr kumimoji="1"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1"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1" lang="en-US" altLang="zh-CN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kumimoji="1" lang="en-US" altLang="zh-CN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kumimoji="1"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kumimoji="1"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kumimoji="1"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kumimoji="1"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kumimoji="1"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kumimoji="1"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kumimoji="1"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0E2D5A45-0314-BACA-B2EF-D6F014C5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746" y="3272378"/>
                <a:ext cx="3883787" cy="522707"/>
              </a:xfrm>
              <a:prstGeom prst="rect">
                <a:avLst/>
              </a:prstGeom>
              <a:blipFill>
                <a:blip r:embed="rId4"/>
                <a:stretch>
                  <a:fillRect r="-326" b="-46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A43AD85C-9EEB-E657-2A14-C10BE366ABFB}"/>
                  </a:ext>
                </a:extLst>
              </p:cNvPr>
              <p:cNvSpPr txBox="1"/>
              <p:nvPr/>
            </p:nvSpPr>
            <p:spPr>
              <a:xfrm>
                <a:off x="621800" y="4472341"/>
                <a:ext cx="30117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Terminal: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kumimoji="1"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kumimoji="1"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kumimoji="1"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kumimoji="1"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kumimoji="1"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kumimoji="1"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kumimoji="1" lang="en-US" altLang="zh-CN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kumimoji="1" lang="en-US" altLang="zh-CN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kumimoji="1"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A43AD85C-9EEB-E657-2A14-C10BE366A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800" y="4472341"/>
                <a:ext cx="3011787" cy="369332"/>
              </a:xfrm>
              <a:prstGeom prst="rect">
                <a:avLst/>
              </a:prstGeom>
              <a:blipFill>
                <a:blip r:embed="rId5"/>
                <a:stretch>
                  <a:fillRect l="-1255" t="-10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429D8254-8FF7-C645-8605-E58A18B78145}"/>
                  </a:ext>
                </a:extLst>
              </p:cNvPr>
              <p:cNvSpPr txBox="1"/>
              <p:nvPr/>
            </p:nvSpPr>
            <p:spPr>
              <a:xfrm>
                <a:off x="596424" y="4848327"/>
                <a:ext cx="30540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Yields Optimal Policy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kumimoji="1"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kumimoji="1" lang="en-US" altLang="zh-CN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zh-CN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zh-CN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1" lang="en-US" altLang="zh-CN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429D8254-8FF7-C645-8605-E58A18B78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424" y="4848327"/>
                <a:ext cx="3054041" cy="369332"/>
              </a:xfrm>
              <a:prstGeom prst="rect">
                <a:avLst/>
              </a:prstGeom>
              <a:blipFill>
                <a:blip r:embed="rId6"/>
                <a:stretch>
                  <a:fillRect l="-2075" t="-6667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C12F7F02-0DC8-A5CE-0357-7235322CEC0C}"/>
              </a:ext>
            </a:extLst>
          </p:cNvPr>
          <p:cNvCxnSpPr>
            <a:cxnSpLocks/>
          </p:cNvCxnSpPr>
          <p:nvPr/>
        </p:nvCxnSpPr>
        <p:spPr>
          <a:xfrm>
            <a:off x="1644489" y="2947344"/>
            <a:ext cx="0" cy="325034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直线连接符 18">
            <a:extLst>
              <a:ext uri="{FF2B5EF4-FFF2-40B4-BE49-F238E27FC236}">
                <a16:creationId xmlns:a16="http://schemas.microsoft.com/office/drawing/2014/main" id="{353A23BD-A0F8-B922-DE05-68433B93260A}"/>
              </a:ext>
            </a:extLst>
          </p:cNvPr>
          <p:cNvCxnSpPr>
            <a:cxnSpLocks/>
          </p:cNvCxnSpPr>
          <p:nvPr/>
        </p:nvCxnSpPr>
        <p:spPr>
          <a:xfrm>
            <a:off x="1644489" y="2947344"/>
            <a:ext cx="1727200" cy="462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线连接符 21">
            <a:extLst>
              <a:ext uri="{FF2B5EF4-FFF2-40B4-BE49-F238E27FC236}">
                <a16:creationId xmlns:a16="http://schemas.microsoft.com/office/drawing/2014/main" id="{814879C7-3885-0F4A-9AB0-35E0FB617F1E}"/>
              </a:ext>
            </a:extLst>
          </p:cNvPr>
          <p:cNvCxnSpPr>
            <a:cxnSpLocks/>
          </p:cNvCxnSpPr>
          <p:nvPr/>
        </p:nvCxnSpPr>
        <p:spPr>
          <a:xfrm>
            <a:off x="308746" y="3279032"/>
            <a:ext cx="133564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直线连接符 22">
            <a:extLst>
              <a:ext uri="{FF2B5EF4-FFF2-40B4-BE49-F238E27FC236}">
                <a16:creationId xmlns:a16="http://schemas.microsoft.com/office/drawing/2014/main" id="{40BE020D-889A-56A1-4AD6-0F51CDF8ED16}"/>
              </a:ext>
            </a:extLst>
          </p:cNvPr>
          <p:cNvCxnSpPr>
            <a:cxnSpLocks/>
          </p:cNvCxnSpPr>
          <p:nvPr/>
        </p:nvCxnSpPr>
        <p:spPr>
          <a:xfrm>
            <a:off x="3371689" y="2943852"/>
            <a:ext cx="0" cy="325034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直线连接符 24">
            <a:extLst>
              <a:ext uri="{FF2B5EF4-FFF2-40B4-BE49-F238E27FC236}">
                <a16:creationId xmlns:a16="http://schemas.microsoft.com/office/drawing/2014/main" id="{5730D2D6-D43A-3AD4-FC76-5A4BAA1BD1ED}"/>
              </a:ext>
            </a:extLst>
          </p:cNvPr>
          <p:cNvCxnSpPr>
            <a:cxnSpLocks/>
          </p:cNvCxnSpPr>
          <p:nvPr/>
        </p:nvCxnSpPr>
        <p:spPr>
          <a:xfrm>
            <a:off x="297023" y="3268886"/>
            <a:ext cx="0" cy="471334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直线连接符 26">
            <a:extLst>
              <a:ext uri="{FF2B5EF4-FFF2-40B4-BE49-F238E27FC236}">
                <a16:creationId xmlns:a16="http://schemas.microsoft.com/office/drawing/2014/main" id="{2EE2621E-77A0-524E-899B-01B024BEFCC0}"/>
              </a:ext>
            </a:extLst>
          </p:cNvPr>
          <p:cNvCxnSpPr>
            <a:cxnSpLocks/>
          </p:cNvCxnSpPr>
          <p:nvPr/>
        </p:nvCxnSpPr>
        <p:spPr>
          <a:xfrm>
            <a:off x="297023" y="3740220"/>
            <a:ext cx="2535404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直线连接符 29">
            <a:extLst>
              <a:ext uri="{FF2B5EF4-FFF2-40B4-BE49-F238E27FC236}">
                <a16:creationId xmlns:a16="http://schemas.microsoft.com/office/drawing/2014/main" id="{CD906DA3-D5F8-8E72-254D-0695EEA79A9D}"/>
              </a:ext>
            </a:extLst>
          </p:cNvPr>
          <p:cNvCxnSpPr>
            <a:cxnSpLocks/>
          </p:cNvCxnSpPr>
          <p:nvPr/>
        </p:nvCxnSpPr>
        <p:spPr>
          <a:xfrm>
            <a:off x="2836335" y="3279032"/>
            <a:ext cx="0" cy="46118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直线连接符 31">
            <a:extLst>
              <a:ext uri="{FF2B5EF4-FFF2-40B4-BE49-F238E27FC236}">
                <a16:creationId xmlns:a16="http://schemas.microsoft.com/office/drawing/2014/main" id="{5A42E10E-6BB4-C80C-104D-02C50A90D324}"/>
              </a:ext>
            </a:extLst>
          </p:cNvPr>
          <p:cNvCxnSpPr>
            <a:cxnSpLocks/>
          </p:cNvCxnSpPr>
          <p:nvPr/>
        </p:nvCxnSpPr>
        <p:spPr>
          <a:xfrm>
            <a:off x="2832427" y="3287425"/>
            <a:ext cx="539262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143D3622-84C4-6F8C-5095-444DF03B3F2C}"/>
              </a:ext>
            </a:extLst>
          </p:cNvPr>
          <p:cNvSpPr txBox="1"/>
          <p:nvPr/>
        </p:nvSpPr>
        <p:spPr>
          <a:xfrm>
            <a:off x="375296" y="3973507"/>
            <a:ext cx="15925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Hamiltonian</a:t>
            </a:r>
            <a:endParaRPr lang="zh-C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直线连接符 36">
            <a:extLst>
              <a:ext uri="{FF2B5EF4-FFF2-40B4-BE49-F238E27FC236}">
                <a16:creationId xmlns:a16="http://schemas.microsoft.com/office/drawing/2014/main" id="{8ED12259-2427-2485-ED6C-FB89B99E5D2A}"/>
              </a:ext>
            </a:extLst>
          </p:cNvPr>
          <p:cNvCxnSpPr/>
          <p:nvPr/>
        </p:nvCxnSpPr>
        <p:spPr>
          <a:xfrm>
            <a:off x="1075529" y="3818129"/>
            <a:ext cx="0" cy="13959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直线连接符 37">
            <a:extLst>
              <a:ext uri="{FF2B5EF4-FFF2-40B4-BE49-F238E27FC236}">
                <a16:creationId xmlns:a16="http://schemas.microsoft.com/office/drawing/2014/main" id="{6EB6AED1-E420-E5D0-0643-9A9D91A5D40F}"/>
              </a:ext>
            </a:extLst>
          </p:cNvPr>
          <p:cNvCxnSpPr>
            <a:cxnSpLocks/>
          </p:cNvCxnSpPr>
          <p:nvPr/>
        </p:nvCxnSpPr>
        <p:spPr>
          <a:xfrm>
            <a:off x="1132236" y="3818129"/>
            <a:ext cx="0" cy="13959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直线连接符 39">
            <a:extLst>
              <a:ext uri="{FF2B5EF4-FFF2-40B4-BE49-F238E27FC236}">
                <a16:creationId xmlns:a16="http://schemas.microsoft.com/office/drawing/2014/main" id="{687D9DE8-4054-E8CA-2322-4D44D64D7BB0}"/>
              </a:ext>
            </a:extLst>
          </p:cNvPr>
          <p:cNvCxnSpPr>
            <a:cxnSpLocks/>
          </p:cNvCxnSpPr>
          <p:nvPr/>
        </p:nvCxnSpPr>
        <p:spPr>
          <a:xfrm flipH="1">
            <a:off x="1107004" y="3920124"/>
            <a:ext cx="64568" cy="8151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直线连接符 41">
            <a:extLst>
              <a:ext uri="{FF2B5EF4-FFF2-40B4-BE49-F238E27FC236}">
                <a16:creationId xmlns:a16="http://schemas.microsoft.com/office/drawing/2014/main" id="{81788D03-281D-DA1C-F1C8-53FE853662E1}"/>
              </a:ext>
            </a:extLst>
          </p:cNvPr>
          <p:cNvCxnSpPr>
            <a:cxnSpLocks/>
          </p:cNvCxnSpPr>
          <p:nvPr/>
        </p:nvCxnSpPr>
        <p:spPr>
          <a:xfrm>
            <a:off x="1023753" y="3926873"/>
            <a:ext cx="87832" cy="7476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直线连接符 43">
            <a:extLst>
              <a:ext uri="{FF2B5EF4-FFF2-40B4-BE49-F238E27FC236}">
                <a16:creationId xmlns:a16="http://schemas.microsoft.com/office/drawing/2014/main" id="{B5F4A4DD-AF5D-E25B-E88B-112A101806CF}"/>
              </a:ext>
            </a:extLst>
          </p:cNvPr>
          <p:cNvCxnSpPr>
            <a:cxnSpLocks/>
          </p:cNvCxnSpPr>
          <p:nvPr/>
        </p:nvCxnSpPr>
        <p:spPr>
          <a:xfrm>
            <a:off x="2957491" y="3818129"/>
            <a:ext cx="1125621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直线连接符 45">
            <a:extLst>
              <a:ext uri="{FF2B5EF4-FFF2-40B4-BE49-F238E27FC236}">
                <a16:creationId xmlns:a16="http://schemas.microsoft.com/office/drawing/2014/main" id="{8D054C15-C9F0-8608-3746-617886F6C6A1}"/>
              </a:ext>
            </a:extLst>
          </p:cNvPr>
          <p:cNvCxnSpPr/>
          <p:nvPr/>
        </p:nvCxnSpPr>
        <p:spPr>
          <a:xfrm>
            <a:off x="3413141" y="3850325"/>
            <a:ext cx="0" cy="13959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直线连接符 46">
            <a:extLst>
              <a:ext uri="{FF2B5EF4-FFF2-40B4-BE49-F238E27FC236}">
                <a16:creationId xmlns:a16="http://schemas.microsoft.com/office/drawing/2014/main" id="{0FC825FD-FB52-92AE-5997-5BA02DD1B2FC}"/>
              </a:ext>
            </a:extLst>
          </p:cNvPr>
          <p:cNvCxnSpPr>
            <a:cxnSpLocks/>
          </p:cNvCxnSpPr>
          <p:nvPr/>
        </p:nvCxnSpPr>
        <p:spPr>
          <a:xfrm>
            <a:off x="3469848" y="3850325"/>
            <a:ext cx="0" cy="13959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直线连接符 47">
            <a:extLst>
              <a:ext uri="{FF2B5EF4-FFF2-40B4-BE49-F238E27FC236}">
                <a16:creationId xmlns:a16="http://schemas.microsoft.com/office/drawing/2014/main" id="{3CEB8677-AE3F-ECA1-5B98-66AC141D2C36}"/>
              </a:ext>
            </a:extLst>
          </p:cNvPr>
          <p:cNvCxnSpPr>
            <a:cxnSpLocks/>
          </p:cNvCxnSpPr>
          <p:nvPr/>
        </p:nvCxnSpPr>
        <p:spPr>
          <a:xfrm flipH="1">
            <a:off x="3444616" y="3952320"/>
            <a:ext cx="64568" cy="8151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直线连接符 48">
            <a:extLst>
              <a:ext uri="{FF2B5EF4-FFF2-40B4-BE49-F238E27FC236}">
                <a16:creationId xmlns:a16="http://schemas.microsoft.com/office/drawing/2014/main" id="{A7655AC7-2944-6418-7FC5-E9142D096804}"/>
              </a:ext>
            </a:extLst>
          </p:cNvPr>
          <p:cNvCxnSpPr>
            <a:cxnSpLocks/>
          </p:cNvCxnSpPr>
          <p:nvPr/>
        </p:nvCxnSpPr>
        <p:spPr>
          <a:xfrm>
            <a:off x="3361365" y="3959069"/>
            <a:ext cx="87832" cy="7476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文本框 49">
            <a:extLst>
              <a:ext uri="{FF2B5EF4-FFF2-40B4-BE49-F238E27FC236}">
                <a16:creationId xmlns:a16="http://schemas.microsoft.com/office/drawing/2014/main" id="{356975C9-E401-B27A-E5F5-7A71225895EC}"/>
              </a:ext>
            </a:extLst>
          </p:cNvPr>
          <p:cNvSpPr txBox="1"/>
          <p:nvPr/>
        </p:nvSpPr>
        <p:spPr>
          <a:xfrm>
            <a:off x="2127694" y="4022138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Brownian motion noise</a:t>
            </a:r>
            <a:endParaRPr kumimoji="1" lang="zh-C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CBC1E9FD-88E1-AEB9-CB0A-9C5E82A89368}"/>
              </a:ext>
            </a:extLst>
          </p:cNvPr>
          <p:cNvSpPr txBox="1"/>
          <p:nvPr/>
        </p:nvSpPr>
        <p:spPr>
          <a:xfrm>
            <a:off x="321039" y="5342422"/>
            <a:ext cx="40924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describes how agents optimize their </a:t>
            </a:r>
            <a:r>
              <a:rPr lang="en" altLang="zh-CN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behavior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maximize their utility or minimize their costs.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图片 54">
            <a:extLst>
              <a:ext uri="{FF2B5EF4-FFF2-40B4-BE49-F238E27FC236}">
                <a16:creationId xmlns:a16="http://schemas.microsoft.com/office/drawing/2014/main" id="{C124DE2B-6136-54A2-46D8-1DCAD4C6EF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5153" y="2243066"/>
            <a:ext cx="2255215" cy="646331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48EE81AB-7CAC-CD49-9B0D-28533329E1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4897808" y="3620046"/>
            <a:ext cx="2235778" cy="535762"/>
          </a:xfrm>
          <a:prstGeom prst="rect">
            <a:avLst/>
          </a:prstGeom>
        </p:spPr>
      </p:pic>
      <p:sp>
        <p:nvSpPr>
          <p:cNvPr id="57" name="文本框 56">
            <a:extLst>
              <a:ext uri="{FF2B5EF4-FFF2-40B4-BE49-F238E27FC236}">
                <a16:creationId xmlns:a16="http://schemas.microsoft.com/office/drawing/2014/main" id="{14E8AB38-3A98-7E36-DF3E-A51AD6EFC335}"/>
              </a:ext>
            </a:extLst>
          </p:cNvPr>
          <p:cNvSpPr txBox="1"/>
          <p:nvPr/>
        </p:nvSpPr>
        <p:spPr>
          <a:xfrm>
            <a:off x="4846806" y="2887400"/>
            <a:ext cx="21563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Mean-Field</a:t>
            </a:r>
          </a:p>
          <a:p>
            <a:pPr algn="ctr"/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Nash Equilibrium</a:t>
            </a:r>
            <a:endParaRPr kumimoji="1"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58AE6CBA-3FDD-0984-3128-2B6A50819AAA}"/>
                  </a:ext>
                </a:extLst>
              </p:cNvPr>
              <p:cNvSpPr txBox="1"/>
              <p:nvPr/>
            </p:nvSpPr>
            <p:spPr>
              <a:xfrm>
                <a:off x="4897807" y="1686941"/>
                <a:ext cx="24032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Policy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kumimoji="1"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kumimoji="1" lang="en-US" altLang="zh-CN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zh-CN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zh-CN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1" lang="en-US" altLang="zh-CN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kumimoji="1"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Drives the density flow </a:t>
                </a:r>
                <a:endParaRPr kumimoji="1"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58AE6CBA-3FDD-0984-3128-2B6A50819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7807" y="1686941"/>
                <a:ext cx="2403222" cy="646331"/>
              </a:xfrm>
              <a:prstGeom prst="rect">
                <a:avLst/>
              </a:prstGeom>
              <a:blipFill>
                <a:blip r:embed="rId10"/>
                <a:stretch>
                  <a:fillRect l="-1571" t="-3846" b="-13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23AE5E5D-1D49-AFAA-4A62-AD8A59A24B5B}"/>
                  </a:ext>
                </a:extLst>
              </p:cNvPr>
              <p:cNvSpPr txBox="1"/>
              <p:nvPr/>
            </p:nvSpPr>
            <p:spPr>
              <a:xfrm>
                <a:off x="5177370" y="4101290"/>
                <a:ext cx="184409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80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8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kumimoji="1" lang="en-US" altLang="zh-CN" sz="18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1"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shapes</a:t>
                </a:r>
              </a:p>
              <a:p>
                <a:pPr algn="ctr"/>
                <a:r>
                  <a:rPr kumimoji="1"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value &amp; cost</a:t>
                </a:r>
                <a:endParaRPr kumimoji="1"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23AE5E5D-1D49-AFAA-4A62-AD8A59A24B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7370" y="4101290"/>
                <a:ext cx="1844095" cy="646331"/>
              </a:xfrm>
              <a:prstGeom prst="rect">
                <a:avLst/>
              </a:prstGeom>
              <a:blipFill>
                <a:blip r:embed="rId11"/>
                <a:stretch>
                  <a:fillRect l="-2055" t="-5882" r="-2740" b="-137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文本框 59">
            <a:extLst>
              <a:ext uri="{FF2B5EF4-FFF2-40B4-BE49-F238E27FC236}">
                <a16:creationId xmlns:a16="http://schemas.microsoft.com/office/drawing/2014/main" id="{948FCFF1-5821-C9FE-9FD1-7314639C532B}"/>
              </a:ext>
            </a:extLst>
          </p:cNvPr>
          <p:cNvSpPr txBox="1"/>
          <p:nvPr/>
        </p:nvSpPr>
        <p:spPr>
          <a:xfrm>
            <a:off x="4600746" y="4754259"/>
            <a:ext cx="31888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MFG equilibrium 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reached when the distribution assumed by the agent coincides with the distribution generated by the agent's optimal policy.</a:t>
            </a:r>
            <a:endParaRPr lang="en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411176F8-1797-9DD7-E757-968CB740D05E}"/>
              </a:ext>
            </a:extLst>
          </p:cNvPr>
          <p:cNvSpPr txBox="1"/>
          <p:nvPr/>
        </p:nvSpPr>
        <p:spPr>
          <a:xfrm>
            <a:off x="8512410" y="1491264"/>
            <a:ext cx="2424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🌊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FPK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Equation 🌊</a:t>
            </a:r>
            <a:endParaRPr kumimoji="1"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圆角矩形 63">
            <a:extLst>
              <a:ext uri="{FF2B5EF4-FFF2-40B4-BE49-F238E27FC236}">
                <a16:creationId xmlns:a16="http://schemas.microsoft.com/office/drawing/2014/main" id="{F81C1151-7AAB-D043-C128-D6E22F69402D}"/>
              </a:ext>
            </a:extLst>
          </p:cNvPr>
          <p:cNvSpPr/>
          <p:nvPr/>
        </p:nvSpPr>
        <p:spPr>
          <a:xfrm>
            <a:off x="7823326" y="1891374"/>
            <a:ext cx="4080961" cy="351693"/>
          </a:xfrm>
          <a:prstGeom prst="roundRect">
            <a:avLst/>
          </a:prstGeom>
          <a:solidFill>
            <a:srgbClr val="F7E7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47477780-FA33-E5A9-5D89-65F18FDDE500}"/>
              </a:ext>
            </a:extLst>
          </p:cNvPr>
          <p:cNvSpPr txBox="1"/>
          <p:nvPr/>
        </p:nvSpPr>
        <p:spPr>
          <a:xfrm>
            <a:off x="8088219" y="1882555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FORWARD</a:t>
            </a:r>
            <a:r>
              <a:rPr kumimoji="1"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kumimoji="1"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</a:t>
            </a: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(from 0</a:t>
            </a:r>
            <a:r>
              <a:rPr kumimoji="1"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T)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E97B5E0B-6323-C6B2-0E48-EDFAD35519C4}"/>
              </a:ext>
            </a:extLst>
          </p:cNvPr>
          <p:cNvSpPr txBox="1"/>
          <p:nvPr/>
        </p:nvSpPr>
        <p:spPr>
          <a:xfrm>
            <a:off x="7820543" y="1922661"/>
            <a:ext cx="488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/>
              <a:t>⏩</a:t>
            </a:r>
            <a:endParaRPr lang="zh-CN" altLang="en-US" sz="1800" dirty="0"/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A8DE7944-CA7E-5DFA-AA4D-7D2D035788B5}"/>
              </a:ext>
            </a:extLst>
          </p:cNvPr>
          <p:cNvSpPr txBox="1"/>
          <p:nvPr/>
        </p:nvSpPr>
        <p:spPr>
          <a:xfrm>
            <a:off x="7820543" y="2274354"/>
            <a:ext cx="4080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Intuition </a:t>
            </a: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If all agents act optimally, how does the mass flow?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文本框 68">
                <a:extLst>
                  <a:ext uri="{FF2B5EF4-FFF2-40B4-BE49-F238E27FC236}">
                    <a16:creationId xmlns:a16="http://schemas.microsoft.com/office/drawing/2014/main" id="{1A858AFD-D699-EE14-766F-A7BBA264EF45}"/>
                  </a:ext>
                </a:extLst>
              </p:cNvPr>
              <p:cNvSpPr txBox="1"/>
              <p:nvPr/>
            </p:nvSpPr>
            <p:spPr>
              <a:xfrm>
                <a:off x="8088219" y="2999991"/>
                <a:ext cx="3967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kumimoji="1"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kumimoji="1" lang="en-US" altLang="zh-CN" sz="1800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kumimoji="1" lang="en-US" altLang="zh-CN" sz="1800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CN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1" lang="en-US" altLang="zh-CN" sz="18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kumimoji="1" lang="en-US" altLang="zh-CN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d>
                        <m:dPr>
                          <m:ctrlPr>
                            <a:rPr kumimoji="1"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kumimoji="1" lang="en-US" altLang="zh-C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d>
                            <m:dPr>
                              <m:ctrlPr>
                                <a:rPr kumimoji="1" lang="en-US" altLang="zh-C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kumimoji="1" lang="en-US" altLang="zh-CN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  <m:r>
                            <a:rPr kumimoji="1" lang="en-US" altLang="zh-CN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zh-CN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zh-CN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zh-CN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zh-CN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kumimoji="1" lang="en-US" altLang="zh-CN" sz="18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kumimoji="1" lang="en-US" altLang="zh-CN" sz="1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kumimoji="1" lang="en-US" altLang="zh-CN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kumimoji="1" lang="en-US" altLang="zh-CN" sz="1800" i="1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800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kumimoji="1" lang="en-US" altLang="zh-CN" sz="1800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1" lang="en-US" altLang="zh-CN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kumimoji="1" lang="zh-CN" alt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9" name="文本框 68">
                <a:extLst>
                  <a:ext uri="{FF2B5EF4-FFF2-40B4-BE49-F238E27FC236}">
                    <a16:creationId xmlns:a16="http://schemas.microsoft.com/office/drawing/2014/main" id="{1A858AFD-D699-EE14-766F-A7BBA264EF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8219" y="2999991"/>
                <a:ext cx="3967011" cy="369332"/>
              </a:xfrm>
              <a:prstGeom prst="rect">
                <a:avLst/>
              </a:prstGeom>
              <a:blipFill>
                <a:blip r:embed="rId12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08C38886-5076-69A1-D965-27B61A931D7E}"/>
                  </a:ext>
                </a:extLst>
              </p:cNvPr>
              <p:cNvSpPr txBox="1"/>
              <p:nvPr/>
            </p:nvSpPr>
            <p:spPr>
              <a:xfrm>
                <a:off x="8928419" y="3332039"/>
                <a:ext cx="271650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CN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zh-C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kumimoji="1" lang="en-US" altLang="zh-C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kumimoji="1" lang="en-US" altLang="zh-CN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CN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kumimoji="1" lang="en-US" altLang="zh-CN" sz="1800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kumimoji="1" lang="en-US" altLang="zh-CN" sz="1800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kumimoji="1" lang="en-US" altLang="zh-CN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CN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kumimoji="1" lang="en-US" altLang="zh-CN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08C38886-5076-69A1-D965-27B61A931D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8419" y="3332039"/>
                <a:ext cx="2716502" cy="646331"/>
              </a:xfrm>
              <a:prstGeom prst="rect">
                <a:avLst/>
              </a:prstGeom>
              <a:blipFill>
                <a:blip r:embed="rId13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本框 70">
                <a:extLst>
                  <a:ext uri="{FF2B5EF4-FFF2-40B4-BE49-F238E27FC236}">
                    <a16:creationId xmlns:a16="http://schemas.microsoft.com/office/drawing/2014/main" id="{654FCF29-9C3B-F9C3-4E46-BC5C9DF74743}"/>
                  </a:ext>
                </a:extLst>
              </p:cNvPr>
              <p:cNvSpPr txBox="1"/>
              <p:nvPr/>
            </p:nvSpPr>
            <p:spPr>
              <a:xfrm>
                <a:off x="8755485" y="4608068"/>
                <a:ext cx="24783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Initial: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8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8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kumimoji="1" lang="en-US" altLang="zh-CN" sz="18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kumimoji="1"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kumimoji="1"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zh-CN" sz="18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8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kumimoji="1" lang="en-US" altLang="zh-CN" sz="18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𝑖𝑛𝑖𝑡</m:t>
                        </m:r>
                      </m:sub>
                    </m:sSub>
                    <m:r>
                      <a:rPr kumimoji="1"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kumimoji="1"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1" name="文本框 70">
                <a:extLst>
                  <a:ext uri="{FF2B5EF4-FFF2-40B4-BE49-F238E27FC236}">
                    <a16:creationId xmlns:a16="http://schemas.microsoft.com/office/drawing/2014/main" id="{654FCF29-9C3B-F9C3-4E46-BC5C9DF74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5485" y="4608068"/>
                <a:ext cx="2478307" cy="369332"/>
              </a:xfrm>
              <a:prstGeom prst="rect">
                <a:avLst/>
              </a:prstGeom>
              <a:blipFill>
                <a:blip r:embed="rId14"/>
                <a:stretch>
                  <a:fillRect l="-2041" t="-6452" b="-193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直线连接符 71">
            <a:extLst>
              <a:ext uri="{FF2B5EF4-FFF2-40B4-BE49-F238E27FC236}">
                <a16:creationId xmlns:a16="http://schemas.microsoft.com/office/drawing/2014/main" id="{9E05DEDF-FD31-435E-2D66-96F5DCCD735D}"/>
              </a:ext>
            </a:extLst>
          </p:cNvPr>
          <p:cNvCxnSpPr>
            <a:cxnSpLocks/>
          </p:cNvCxnSpPr>
          <p:nvPr/>
        </p:nvCxnSpPr>
        <p:spPr>
          <a:xfrm>
            <a:off x="9758216" y="4002795"/>
            <a:ext cx="1125621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直线连接符 72">
            <a:extLst>
              <a:ext uri="{FF2B5EF4-FFF2-40B4-BE49-F238E27FC236}">
                <a16:creationId xmlns:a16="http://schemas.microsoft.com/office/drawing/2014/main" id="{0F293706-66CC-43D2-FEF6-13AF75877DF8}"/>
              </a:ext>
            </a:extLst>
          </p:cNvPr>
          <p:cNvCxnSpPr/>
          <p:nvPr/>
        </p:nvCxnSpPr>
        <p:spPr>
          <a:xfrm>
            <a:off x="10213866" y="4034991"/>
            <a:ext cx="0" cy="13959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直线连接符 73">
            <a:extLst>
              <a:ext uri="{FF2B5EF4-FFF2-40B4-BE49-F238E27FC236}">
                <a16:creationId xmlns:a16="http://schemas.microsoft.com/office/drawing/2014/main" id="{7AB00B76-0CE6-E03E-C3DF-ACF71D23B0F8}"/>
              </a:ext>
            </a:extLst>
          </p:cNvPr>
          <p:cNvCxnSpPr>
            <a:cxnSpLocks/>
          </p:cNvCxnSpPr>
          <p:nvPr/>
        </p:nvCxnSpPr>
        <p:spPr>
          <a:xfrm>
            <a:off x="10270573" y="4034991"/>
            <a:ext cx="0" cy="13959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直线连接符 74">
            <a:extLst>
              <a:ext uri="{FF2B5EF4-FFF2-40B4-BE49-F238E27FC236}">
                <a16:creationId xmlns:a16="http://schemas.microsoft.com/office/drawing/2014/main" id="{735173D3-B8BA-6BBE-9312-BB707B47091E}"/>
              </a:ext>
            </a:extLst>
          </p:cNvPr>
          <p:cNvCxnSpPr>
            <a:cxnSpLocks/>
          </p:cNvCxnSpPr>
          <p:nvPr/>
        </p:nvCxnSpPr>
        <p:spPr>
          <a:xfrm flipH="1">
            <a:off x="10245341" y="4136986"/>
            <a:ext cx="64568" cy="8151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直线连接符 75">
            <a:extLst>
              <a:ext uri="{FF2B5EF4-FFF2-40B4-BE49-F238E27FC236}">
                <a16:creationId xmlns:a16="http://schemas.microsoft.com/office/drawing/2014/main" id="{1C4A26D1-3483-4E70-E879-D97E2C376D14}"/>
              </a:ext>
            </a:extLst>
          </p:cNvPr>
          <p:cNvCxnSpPr>
            <a:cxnSpLocks/>
          </p:cNvCxnSpPr>
          <p:nvPr/>
        </p:nvCxnSpPr>
        <p:spPr>
          <a:xfrm>
            <a:off x="10162090" y="4143735"/>
            <a:ext cx="87832" cy="7476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7" name="文本框 76">
            <a:extLst>
              <a:ext uri="{FF2B5EF4-FFF2-40B4-BE49-F238E27FC236}">
                <a16:creationId xmlns:a16="http://schemas.microsoft.com/office/drawing/2014/main" id="{09C3B83C-CC96-05A6-1089-8EE23127CC0D}"/>
              </a:ext>
            </a:extLst>
          </p:cNvPr>
          <p:cNvSpPr txBox="1"/>
          <p:nvPr/>
        </p:nvSpPr>
        <p:spPr>
          <a:xfrm>
            <a:off x="8928419" y="4206804"/>
            <a:ext cx="219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 diffusion</a:t>
            </a:r>
            <a:endParaRPr kumimoji="1" lang="zh-C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文本框 77">
                <a:extLst>
                  <a:ext uri="{FF2B5EF4-FFF2-40B4-BE49-F238E27FC236}">
                    <a16:creationId xmlns:a16="http://schemas.microsoft.com/office/drawing/2014/main" id="{B1C8C29B-E5F9-E2CC-5E10-C539492A0E51}"/>
                  </a:ext>
                </a:extLst>
              </p:cNvPr>
              <p:cNvSpPr txBox="1"/>
              <p:nvPr/>
            </p:nvSpPr>
            <p:spPr>
              <a:xfrm>
                <a:off x="8683957" y="4994178"/>
                <a:ext cx="27700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Yields Density Flow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8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8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kumimoji="1" lang="en-US" altLang="zh-CN" sz="18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kumimoji="1"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kumimoji="1"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8" name="文本框 77">
                <a:extLst>
                  <a:ext uri="{FF2B5EF4-FFF2-40B4-BE49-F238E27FC236}">
                    <a16:creationId xmlns:a16="http://schemas.microsoft.com/office/drawing/2014/main" id="{B1C8C29B-E5F9-E2CC-5E10-C539492A0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3957" y="4994178"/>
                <a:ext cx="2770054" cy="369332"/>
              </a:xfrm>
              <a:prstGeom prst="rect">
                <a:avLst/>
              </a:prstGeom>
              <a:blipFill>
                <a:blip r:embed="rId15"/>
                <a:stretch>
                  <a:fillRect l="-2294" t="-6667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文本框 78">
            <a:extLst>
              <a:ext uri="{FF2B5EF4-FFF2-40B4-BE49-F238E27FC236}">
                <a16:creationId xmlns:a16="http://schemas.microsoft.com/office/drawing/2014/main" id="{FC4A96D6-6C34-0E86-99B7-75A87E4CDD5C}"/>
              </a:ext>
            </a:extLst>
          </p:cNvPr>
          <p:cNvSpPr txBox="1"/>
          <p:nvPr/>
        </p:nvSpPr>
        <p:spPr>
          <a:xfrm>
            <a:off x="8224351" y="5381692"/>
            <a:ext cx="38308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describes how the </a:t>
            </a:r>
            <a:r>
              <a:rPr lang="en" altLang="zh-CN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probability distribution 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agents' </a:t>
            </a:r>
            <a:r>
              <a:rPr lang="en" altLang="zh-C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states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system evolves over time.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07343E4-0753-41C6-5F35-CFA164897593}"/>
                  </a:ext>
                </a:extLst>
              </p:cNvPr>
              <p:cNvSpPr txBox="1"/>
              <p:nvPr/>
            </p:nvSpPr>
            <p:spPr>
              <a:xfrm>
                <a:off x="139420" y="2899373"/>
                <a:ext cx="3380881" cy="457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kumimoji="1"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kumimoji="1" lang="en-US" altLang="zh-CN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kumimoji="1"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CN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1"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1" lang="en-US" altLang="zh-CN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18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kumimoji="1" lang="en-US" altLang="zh-CN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lim>
                          </m:limLow>
                        </m:fName>
                        <m:e>
                          <m:r>
                            <a:rPr kumimoji="1"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kumimoji="1" lang="en-US" altLang="zh-CN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kumimoji="1" lang="en-US" altLang="zh-C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1" lang="en-US" altLang="zh-C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zh-C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kumimoji="1" lang="en-US" altLang="zh-C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zh-C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kumimoji="1" lang="en-US" altLang="zh-C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1" lang="en-US" altLang="zh-CN" sz="1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kumimoji="1" lang="en-US" altLang="zh-CN" sz="1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kumimoji="1" lang="zh-CN" alt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07343E4-0753-41C6-5F35-CFA1648975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20" y="2899373"/>
                <a:ext cx="3380881" cy="45775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0199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圆角矩形 81">
            <a:extLst>
              <a:ext uri="{FF2B5EF4-FFF2-40B4-BE49-F238E27FC236}">
                <a16:creationId xmlns:a16="http://schemas.microsoft.com/office/drawing/2014/main" id="{A5FCF075-4D35-0A3E-4228-7E70CA2E2201}"/>
              </a:ext>
            </a:extLst>
          </p:cNvPr>
          <p:cNvSpPr/>
          <p:nvPr/>
        </p:nvSpPr>
        <p:spPr>
          <a:xfrm>
            <a:off x="1238622" y="5980365"/>
            <a:ext cx="1266897" cy="430887"/>
          </a:xfrm>
          <a:prstGeom prst="roundRect">
            <a:avLst/>
          </a:prstGeom>
          <a:solidFill>
            <a:srgbClr val="FDEC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圆角矩形 71">
            <a:extLst>
              <a:ext uri="{FF2B5EF4-FFF2-40B4-BE49-F238E27FC236}">
                <a16:creationId xmlns:a16="http://schemas.microsoft.com/office/drawing/2014/main" id="{2D4FBCC3-60D3-70DD-7DD8-006136C5E58C}"/>
              </a:ext>
            </a:extLst>
          </p:cNvPr>
          <p:cNvSpPr/>
          <p:nvPr/>
        </p:nvSpPr>
        <p:spPr>
          <a:xfrm>
            <a:off x="130603" y="5159558"/>
            <a:ext cx="6904696" cy="756057"/>
          </a:xfrm>
          <a:prstGeom prst="roundRect">
            <a:avLst>
              <a:gd name="adj" fmla="val 6895"/>
            </a:avLst>
          </a:prstGeom>
          <a:solidFill>
            <a:srgbClr val="FDF6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C7E573C-A15F-4C08-ADFC-E7FE2A05BC76}"/>
              </a:ext>
            </a:extLst>
          </p:cNvPr>
          <p:cNvSpPr txBox="1"/>
          <p:nvPr/>
        </p:nvSpPr>
        <p:spPr>
          <a:xfrm>
            <a:off x="311285" y="19455"/>
            <a:ext cx="5461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</a:t>
            </a:r>
            <a:r>
              <a:rPr lang="zh-CN" alt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Formulation</a:t>
            </a:r>
            <a:endParaRPr lang="en-US" sz="4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B9FDBED-802E-AC8F-6361-AD655B68786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46" y="1811422"/>
            <a:ext cx="6595764" cy="273157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1705A9F-9CA8-D9F8-3157-6F1EBF436497}"/>
              </a:ext>
            </a:extLst>
          </p:cNvPr>
          <p:cNvSpPr/>
          <p:nvPr/>
        </p:nvSpPr>
        <p:spPr>
          <a:xfrm>
            <a:off x="529307" y="830203"/>
            <a:ext cx="11382828" cy="646331"/>
          </a:xfrm>
          <a:prstGeom prst="rect">
            <a:avLst/>
          </a:prstGeom>
          <a:gradFill flip="none" rotWithShape="1">
            <a:gsLst>
              <a:gs pos="48000">
                <a:srgbClr val="C00000">
                  <a:tint val="23500"/>
                  <a:satMod val="160000"/>
                  <a:alpha val="62879"/>
                </a:srgbClr>
              </a:gs>
              <a:gs pos="0">
                <a:srgbClr val="C00000">
                  <a:tint val="66000"/>
                  <a:satMod val="160000"/>
                  <a:alpha val="61189"/>
                </a:srgbClr>
              </a:gs>
              <a:gs pos="18000">
                <a:srgbClr val="C00000">
                  <a:tint val="44500"/>
                  <a:satMod val="160000"/>
                </a:srgbClr>
              </a:gs>
              <a:gs pos="34000">
                <a:srgbClr val="C00000">
                  <a:tint val="23500"/>
                  <a:satMod val="160000"/>
                  <a:alpha val="62879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85EF8B96-D401-CD04-3AAE-327B9E3FF24E}"/>
              </a:ext>
            </a:extLst>
          </p:cNvPr>
          <p:cNvCxnSpPr>
            <a:cxnSpLocks/>
          </p:cNvCxnSpPr>
          <p:nvPr/>
        </p:nvCxnSpPr>
        <p:spPr>
          <a:xfrm flipH="1">
            <a:off x="529307" y="828038"/>
            <a:ext cx="1" cy="64849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B77D67D5-685B-8250-2C96-5AE41B49C89E}"/>
              </a:ext>
            </a:extLst>
          </p:cNvPr>
          <p:cNvSpPr txBox="1"/>
          <p:nvPr/>
        </p:nvSpPr>
        <p:spPr>
          <a:xfrm>
            <a:off x="653383" y="835216"/>
            <a:ext cx="112587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key idea is to treat reverse diffusion as a population-level path design problem, and use mean-field games to optimize the trajectory from noise to data.</a:t>
            </a:r>
            <a:endParaRPr lang="zh-C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A859EC5-758B-938B-CD6A-4AE6A1F4DC8A}"/>
                  </a:ext>
                </a:extLst>
              </p:cNvPr>
              <p:cNvSpPr txBox="1"/>
              <p:nvPr/>
            </p:nvSpPr>
            <p:spPr>
              <a:xfrm>
                <a:off x="391046" y="1608172"/>
                <a:ext cx="21993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sz="1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noise</m:t>
                          </m:r>
                        </m:sub>
                      </m:sSub>
                      <m:r>
                        <a:rPr kumimoji="1" lang="en-US" altLang="zh-CN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(0,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sz="1800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A859EC5-758B-938B-CD6A-4AE6A1F4DC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046" y="1608172"/>
                <a:ext cx="2199320" cy="276999"/>
              </a:xfrm>
              <a:prstGeom prst="rect">
                <a:avLst/>
              </a:prstGeom>
              <a:blipFill>
                <a:blip r:embed="rId4"/>
                <a:stretch>
                  <a:fillRect l="-1714" r="-2857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8C9370F3-ACDB-F65C-B226-4A16FF8B9DF0}"/>
                  </a:ext>
                </a:extLst>
              </p:cNvPr>
              <p:cNvSpPr txBox="1"/>
              <p:nvPr/>
            </p:nvSpPr>
            <p:spPr>
              <a:xfrm>
                <a:off x="5650576" y="1488257"/>
                <a:ext cx="144849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kumimoji="1" lang="en-US" altLang="zh-CN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kumimoji="1" lang="en-US" altLang="zh-CN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sz="1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data</m:t>
                          </m:r>
                        </m:sub>
                      </m:sSub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8C9370F3-ACDB-F65C-B226-4A16FF8B9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0576" y="1488257"/>
                <a:ext cx="1448492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DFD71C1-37A9-7401-81B5-71D1744C2BFC}"/>
                  </a:ext>
                </a:extLst>
              </p:cNvPr>
              <p:cNvSpPr txBox="1"/>
              <p:nvPr/>
            </p:nvSpPr>
            <p:spPr>
              <a:xfrm>
                <a:off x="2664745" y="3445809"/>
                <a:ext cx="29783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1" lang="zh-CN" altLang="en-US" sz="180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DFD71C1-37A9-7401-81B5-71D1744C2B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745" y="3445809"/>
                <a:ext cx="297837" cy="276999"/>
              </a:xfrm>
              <a:prstGeom prst="rect">
                <a:avLst/>
              </a:prstGeom>
              <a:blipFill>
                <a:blip r:embed="rId6"/>
                <a:stretch>
                  <a:fillRect l="-16000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8008D0CA-0F3A-59C4-62BA-FA23561A7C25}"/>
                  </a:ext>
                </a:extLst>
              </p:cNvPr>
              <p:cNvSpPr txBox="1"/>
              <p:nvPr/>
            </p:nvSpPr>
            <p:spPr>
              <a:xfrm>
                <a:off x="3682562" y="1493973"/>
                <a:ext cx="2919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1" lang="zh-CN" altLang="en-US" sz="1800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8008D0CA-0F3A-59C4-62BA-FA23561A7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2562" y="1493973"/>
                <a:ext cx="291939" cy="276999"/>
              </a:xfrm>
              <a:prstGeom prst="rect">
                <a:avLst/>
              </a:prstGeom>
              <a:blipFill>
                <a:blip r:embed="rId7"/>
                <a:stretch>
                  <a:fillRect l="-416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本框 17">
            <a:extLst>
              <a:ext uri="{FF2B5EF4-FFF2-40B4-BE49-F238E27FC236}">
                <a16:creationId xmlns:a16="http://schemas.microsoft.com/office/drawing/2014/main" id="{A03C2855-F21D-224B-0950-3F6AD131E55F}"/>
              </a:ext>
            </a:extLst>
          </p:cNvPr>
          <p:cNvSpPr txBox="1"/>
          <p:nvPr/>
        </p:nvSpPr>
        <p:spPr>
          <a:xfrm>
            <a:off x="3427750" y="1672923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E66E2FCE-E158-78D8-630D-9995956C8761}"/>
                  </a:ext>
                </a:extLst>
              </p:cNvPr>
              <p:cNvSpPr txBox="1"/>
              <p:nvPr/>
            </p:nvSpPr>
            <p:spPr>
              <a:xfrm>
                <a:off x="2426348" y="4299068"/>
                <a:ext cx="143545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zh-CN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Law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sz="1800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E66E2FCE-E158-78D8-630D-9995956C8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6348" y="4299068"/>
                <a:ext cx="1435458" cy="276999"/>
              </a:xfrm>
              <a:prstGeom prst="rect">
                <a:avLst/>
              </a:prstGeom>
              <a:blipFill>
                <a:blip r:embed="rId8"/>
                <a:stretch>
                  <a:fillRect l="-3540" r="-5310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614EB08D-B577-F3E0-6EC7-159239AE7D71}"/>
                  </a:ext>
                </a:extLst>
              </p:cNvPr>
              <p:cNvSpPr txBox="1"/>
              <p:nvPr/>
            </p:nvSpPr>
            <p:spPr>
              <a:xfrm>
                <a:off x="4362103" y="3820101"/>
                <a:ext cx="77516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614EB08D-B577-F3E0-6EC7-159239AE7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2103" y="3820101"/>
                <a:ext cx="775162" cy="369332"/>
              </a:xfrm>
              <a:prstGeom prst="rect">
                <a:avLst/>
              </a:prstGeom>
              <a:blipFill>
                <a:blip r:embed="rId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本框 21">
            <a:extLst>
              <a:ext uri="{FF2B5EF4-FFF2-40B4-BE49-F238E27FC236}">
                <a16:creationId xmlns:a16="http://schemas.microsoft.com/office/drawing/2014/main" id="{D9E952BA-635B-741C-8A95-E760D5F86D6B}"/>
              </a:ext>
            </a:extLst>
          </p:cNvPr>
          <p:cNvSpPr txBox="1"/>
          <p:nvPr/>
        </p:nvSpPr>
        <p:spPr>
          <a:xfrm>
            <a:off x="3882143" y="4086327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 effect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AF336549-8332-3470-702D-FBDF1428ECB1}"/>
                  </a:ext>
                </a:extLst>
              </p:cNvPr>
              <p:cNvSpPr txBox="1"/>
              <p:nvPr/>
            </p:nvSpPr>
            <p:spPr>
              <a:xfrm>
                <a:off x="650896" y="4507160"/>
                <a:ext cx="60587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zh-CN" altLang="en-US" sz="1800" dirty="0"/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AF336549-8332-3470-702D-FBDF1428E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96" y="4507160"/>
                <a:ext cx="605871" cy="276999"/>
              </a:xfrm>
              <a:prstGeom prst="rect">
                <a:avLst/>
              </a:prstGeom>
              <a:blipFill>
                <a:blip r:embed="rId10"/>
                <a:stretch>
                  <a:fillRect l="-4167" r="-8333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本框 23">
            <a:extLst>
              <a:ext uri="{FF2B5EF4-FFF2-40B4-BE49-F238E27FC236}">
                <a16:creationId xmlns:a16="http://schemas.microsoft.com/office/drawing/2014/main" id="{40B8AC97-C339-E171-FA7A-4D2CE7C6FDF6}"/>
              </a:ext>
            </a:extLst>
          </p:cNvPr>
          <p:cNvSpPr txBox="1"/>
          <p:nvPr/>
        </p:nvSpPr>
        <p:spPr>
          <a:xfrm>
            <a:off x="252242" y="4784159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Gaussian noise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09DFE474-2412-8040-5C89-37057AAFDC66}"/>
              </a:ext>
            </a:extLst>
          </p:cNvPr>
          <p:cNvSpPr txBox="1"/>
          <p:nvPr/>
        </p:nvSpPr>
        <p:spPr>
          <a:xfrm>
            <a:off x="6026673" y="4783838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20D7C6F0-FAC0-0D9E-5A5F-C34ADD6897F3}"/>
                  </a:ext>
                </a:extLst>
              </p:cNvPr>
              <p:cNvSpPr txBox="1"/>
              <p:nvPr/>
            </p:nvSpPr>
            <p:spPr>
              <a:xfrm>
                <a:off x="6034080" y="4543000"/>
                <a:ext cx="60587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kumimoji="1" lang="zh-CN" altLang="en-US" sz="1800" dirty="0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20D7C6F0-FAC0-0D9E-5A5F-C34ADD689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4080" y="4543000"/>
                <a:ext cx="605871" cy="276999"/>
              </a:xfrm>
              <a:prstGeom prst="rect">
                <a:avLst/>
              </a:prstGeom>
              <a:blipFill>
                <a:blip r:embed="rId11"/>
                <a:stretch>
                  <a:fillRect l="-4167" r="-8333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直线连接符 28">
            <a:extLst>
              <a:ext uri="{FF2B5EF4-FFF2-40B4-BE49-F238E27FC236}">
                <a16:creationId xmlns:a16="http://schemas.microsoft.com/office/drawing/2014/main" id="{7A22D657-8EC4-0460-83EA-7864EF9530CA}"/>
              </a:ext>
            </a:extLst>
          </p:cNvPr>
          <p:cNvCxnSpPr/>
          <p:nvPr/>
        </p:nvCxnSpPr>
        <p:spPr>
          <a:xfrm>
            <a:off x="1879596" y="4623582"/>
            <a:ext cx="3618663" cy="0"/>
          </a:xfrm>
          <a:prstGeom prst="line">
            <a:avLst/>
          </a:prstGeom>
          <a:ln w="2286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直线箭头连接符 30">
            <a:extLst>
              <a:ext uri="{FF2B5EF4-FFF2-40B4-BE49-F238E27FC236}">
                <a16:creationId xmlns:a16="http://schemas.microsoft.com/office/drawing/2014/main" id="{90AB593A-52A5-1741-75E6-2FFEA126C9C0}"/>
              </a:ext>
            </a:extLst>
          </p:cNvPr>
          <p:cNvCxnSpPr>
            <a:cxnSpLocks/>
          </p:cNvCxnSpPr>
          <p:nvPr/>
        </p:nvCxnSpPr>
        <p:spPr>
          <a:xfrm>
            <a:off x="3582951" y="4645659"/>
            <a:ext cx="0" cy="282151"/>
          </a:xfrm>
          <a:prstGeom prst="straightConnector1">
            <a:avLst/>
          </a:prstGeom>
          <a:ln w="2286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4E100D66-8A77-F84C-1AE7-214EE10B8362}"/>
                  </a:ext>
                </a:extLst>
              </p:cNvPr>
              <p:cNvSpPr txBox="1"/>
              <p:nvPr/>
            </p:nvSpPr>
            <p:spPr>
              <a:xfrm>
                <a:off x="2590366" y="4819999"/>
                <a:ext cx="209358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Pixel space: </a:t>
                </a:r>
                <a14:m>
                  <m:oMath xmlns:m="http://schemas.openxmlformats.org/officeDocument/2006/math">
                    <m:r>
                      <a:rPr kumimoji="1" lang="en-US" altLang="zh-CN" sz="16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kumimoji="1"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sz="1600" b="0" i="1" smtClean="0">
                        <a:latin typeface="Cambria Math" panose="02040503050406030204" pitchFamily="18" charset="0"/>
                      </a:rPr>
                      <m:t>𝐻𝑊𝐶</m:t>
                    </m:r>
                  </m:oMath>
                </a14:m>
                <a:endParaRPr kumimoji="1"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4E100D66-8A77-F84C-1AE7-214EE10B83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366" y="4819999"/>
                <a:ext cx="2093586" cy="338554"/>
              </a:xfrm>
              <a:prstGeom prst="rect">
                <a:avLst/>
              </a:prstGeom>
              <a:blipFill>
                <a:blip r:embed="rId12"/>
                <a:stretch>
                  <a:fillRect l="-1818" t="-357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圆角矩形 36">
            <a:extLst>
              <a:ext uri="{FF2B5EF4-FFF2-40B4-BE49-F238E27FC236}">
                <a16:creationId xmlns:a16="http://schemas.microsoft.com/office/drawing/2014/main" id="{28215E9B-E926-2E04-BF65-92DAB9772DA1}"/>
              </a:ext>
            </a:extLst>
          </p:cNvPr>
          <p:cNvSpPr/>
          <p:nvPr/>
        </p:nvSpPr>
        <p:spPr>
          <a:xfrm>
            <a:off x="7120140" y="1576892"/>
            <a:ext cx="4791988" cy="1323282"/>
          </a:xfrm>
          <a:prstGeom prst="roundRect">
            <a:avLst>
              <a:gd name="adj" fmla="val 6895"/>
            </a:avLst>
          </a:prstGeom>
          <a:solidFill>
            <a:srgbClr val="FDF6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8DEF9E4E-0926-C59C-CDEE-337237DA142D}"/>
                  </a:ext>
                </a:extLst>
              </p:cNvPr>
              <p:cNvSpPr txBox="1"/>
              <p:nvPr/>
            </p:nvSpPr>
            <p:spPr>
              <a:xfrm>
                <a:off x="7139132" y="2237630"/>
                <a:ext cx="363916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" altLang="zh-CN" sz="18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•</a:t>
                </a:r>
                <a:r>
                  <a:rPr lang="zh-CN" altLang="en-US" sz="18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" altLang="zh-CN" sz="18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Not pixel space, but latent space.</a:t>
                </a:r>
              </a:p>
              <a:p>
                <a:r>
                  <a:rPr lang="en" altLang="zh-CN" sz="18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•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population distribution at time </a:t>
                </a:r>
                <a14:m>
                  <m:oMath xmlns:m="http://schemas.openxmlformats.org/officeDocument/2006/math">
                    <m:r>
                      <a:rPr lang="en-US" altLang="zh-CN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𝑠</m:t>
                    </m:r>
                  </m:oMath>
                </a14:m>
                <a:r>
                  <a:rPr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8DEF9E4E-0926-C59C-CDEE-337237DA14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9132" y="2237630"/>
                <a:ext cx="3639165" cy="646331"/>
              </a:xfrm>
              <a:prstGeom prst="rect">
                <a:avLst/>
              </a:prstGeom>
              <a:blipFill>
                <a:blip r:embed="rId13"/>
                <a:stretch>
                  <a:fillRect l="-1394" t="-3846" r="-313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图片 41">
            <a:extLst>
              <a:ext uri="{FF2B5EF4-FFF2-40B4-BE49-F238E27FC236}">
                <a16:creationId xmlns:a16="http://schemas.microsoft.com/office/drawing/2014/main" id="{1CF43AE7-4156-4020-E9A7-7D1DDCDD0C8D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AFFFB"/>
              </a:clrFrom>
              <a:clrTo>
                <a:srgbClr val="FA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292" y="1644903"/>
            <a:ext cx="223285" cy="223285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2D072F0-8E3F-7636-55EB-9CD4D7C2D0F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878" y="2553689"/>
            <a:ext cx="368044" cy="297266"/>
          </a:xfrm>
          <a:prstGeom prst="rect">
            <a:avLst/>
          </a:prstGeom>
        </p:spPr>
      </p:pic>
      <p:sp>
        <p:nvSpPr>
          <p:cNvPr id="45" name="文本框 44">
            <a:extLst>
              <a:ext uri="{FF2B5EF4-FFF2-40B4-BE49-F238E27FC236}">
                <a16:creationId xmlns:a16="http://schemas.microsoft.com/office/drawing/2014/main" id="{638317CA-75B3-A910-0939-12CD4923573E}"/>
              </a:ext>
            </a:extLst>
          </p:cNvPr>
          <p:cNvSpPr txBox="1"/>
          <p:nvPr/>
        </p:nvSpPr>
        <p:spPr>
          <a:xfrm>
            <a:off x="7500956" y="1571879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 of agent/particle</a:t>
            </a:r>
            <a:endParaRPr kumimoji="1" lang="zh-C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8254668F-55A1-F07D-BE83-D9431D26AEC1}"/>
                  </a:ext>
                </a:extLst>
              </p:cNvPr>
              <p:cNvSpPr txBox="1"/>
              <p:nvPr/>
            </p:nvSpPr>
            <p:spPr>
              <a:xfrm>
                <a:off x="8215146" y="1940092"/>
                <a:ext cx="864146" cy="2819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kumimoji="1" lang="en-US" altLang="zh-CN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kumimoji="1" lang="en-US" altLang="zh-CN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kumimoji="1" lang="en-US" altLang="zh-CN" sz="1800" dirty="0"/>
                  <a:t>,</a:t>
                </a:r>
                <a:endParaRPr kumimoji="1" lang="zh-CN" altLang="en-US" sz="1800" dirty="0"/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8254668F-55A1-F07D-BE83-D9431D26AE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5146" y="1940092"/>
                <a:ext cx="864146" cy="281937"/>
              </a:xfrm>
              <a:prstGeom prst="rect">
                <a:avLst/>
              </a:prstGeom>
              <a:blipFill>
                <a:blip r:embed="rId16"/>
                <a:stretch>
                  <a:fillRect l="-10294" t="-25000" r="-16176" b="-45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EC5B9D99-DAC7-9F79-6B2B-0229B92D027C}"/>
                  </a:ext>
                </a:extLst>
              </p:cNvPr>
              <p:cNvSpPr txBox="1"/>
              <p:nvPr/>
            </p:nvSpPr>
            <p:spPr>
              <a:xfrm>
                <a:off x="9515969" y="1932267"/>
                <a:ext cx="143545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zh-CN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Law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sz="1800" dirty="0"/>
              </a:p>
            </p:txBody>
          </p:sp>
        </mc:Choice>
        <mc:Fallback xmlns="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EC5B9D99-DAC7-9F79-6B2B-0229B92D02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5969" y="1932267"/>
                <a:ext cx="1435458" cy="276999"/>
              </a:xfrm>
              <a:prstGeom prst="rect">
                <a:avLst/>
              </a:prstGeom>
              <a:blipFill>
                <a:blip r:embed="rId17"/>
                <a:stretch>
                  <a:fillRect l="-3509" r="-4386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圆角矩形 47">
            <a:extLst>
              <a:ext uri="{FF2B5EF4-FFF2-40B4-BE49-F238E27FC236}">
                <a16:creationId xmlns:a16="http://schemas.microsoft.com/office/drawing/2014/main" id="{D4A01508-BD91-8FB6-910B-EAAB985F2804}"/>
              </a:ext>
            </a:extLst>
          </p:cNvPr>
          <p:cNvSpPr/>
          <p:nvPr/>
        </p:nvSpPr>
        <p:spPr>
          <a:xfrm>
            <a:off x="7127298" y="3053963"/>
            <a:ext cx="4791988" cy="1323282"/>
          </a:xfrm>
          <a:prstGeom prst="roundRect">
            <a:avLst>
              <a:gd name="adj" fmla="val 6895"/>
            </a:avLst>
          </a:prstGeom>
          <a:solidFill>
            <a:srgbClr val="FDF6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F3F16D47-4CAA-75DB-E7BA-8C454327D811}"/>
                  </a:ext>
                </a:extLst>
              </p:cNvPr>
              <p:cNvSpPr txBox="1"/>
              <p:nvPr/>
            </p:nvSpPr>
            <p:spPr>
              <a:xfrm>
                <a:off x="7146292" y="3714701"/>
                <a:ext cx="47919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" altLang="zh-CN" sz="18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•</a:t>
                </a:r>
                <a:r>
                  <a:rPr lang="zh-CN" altLang="en-US" sz="18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8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Drift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plays the role of reverse control.</a:t>
                </a:r>
              </a:p>
              <a:p>
                <a:r>
                  <a:rPr lang="en" altLang="zh-CN" sz="18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• The evolution can be stochastic or deterministic.</a:t>
                </a:r>
                <a:endParaRPr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F3F16D47-4CAA-75DB-E7BA-8C454327D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6292" y="3714701"/>
                <a:ext cx="4791989" cy="646331"/>
              </a:xfrm>
              <a:prstGeom prst="rect">
                <a:avLst/>
              </a:prstGeom>
              <a:blipFill>
                <a:blip r:embed="rId18"/>
                <a:stretch>
                  <a:fillRect l="-1058" t="-3846" r="-529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文本框 51">
            <a:extLst>
              <a:ext uri="{FF2B5EF4-FFF2-40B4-BE49-F238E27FC236}">
                <a16:creationId xmlns:a16="http://schemas.microsoft.com/office/drawing/2014/main" id="{AC0F7204-8C9E-5080-7AB9-F0FC2FF94057}"/>
              </a:ext>
            </a:extLst>
          </p:cNvPr>
          <p:cNvSpPr txBox="1"/>
          <p:nvPr/>
        </p:nvSpPr>
        <p:spPr>
          <a:xfrm>
            <a:off x="7508116" y="3048950"/>
            <a:ext cx="224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Controlled dynamics</a:t>
            </a:r>
            <a:endParaRPr kumimoji="1" lang="zh-C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文本框 61">
                <a:extLst>
                  <a:ext uri="{FF2B5EF4-FFF2-40B4-BE49-F238E27FC236}">
                    <a16:creationId xmlns:a16="http://schemas.microsoft.com/office/drawing/2014/main" id="{9530B834-6CA0-E87B-5E5A-A771E99F5AB9}"/>
                  </a:ext>
                </a:extLst>
              </p:cNvPr>
              <p:cNvSpPr txBox="1"/>
              <p:nvPr/>
            </p:nvSpPr>
            <p:spPr>
              <a:xfrm>
                <a:off x="7837817" y="3379288"/>
                <a:ext cx="3162083" cy="3354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𝑑𝑋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1" lang="en-US" altLang="zh-CN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𝑑𝑠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  <m:sub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rad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1" lang="zh-CN" altLang="en-US" sz="1800" dirty="0"/>
              </a:p>
            </p:txBody>
          </p:sp>
        </mc:Choice>
        <mc:Fallback xmlns="">
          <p:sp>
            <p:nvSpPr>
              <p:cNvPr id="62" name="文本框 61">
                <a:extLst>
                  <a:ext uri="{FF2B5EF4-FFF2-40B4-BE49-F238E27FC236}">
                    <a16:creationId xmlns:a16="http://schemas.microsoft.com/office/drawing/2014/main" id="{9530B834-6CA0-E87B-5E5A-A771E99F5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817" y="3379288"/>
                <a:ext cx="3162083" cy="335413"/>
              </a:xfrm>
              <a:prstGeom prst="rect">
                <a:avLst/>
              </a:prstGeom>
              <a:blipFill>
                <a:blip r:embed="rId19"/>
                <a:stretch>
                  <a:fillRect l="-803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圆角矩形 65">
            <a:extLst>
              <a:ext uri="{FF2B5EF4-FFF2-40B4-BE49-F238E27FC236}">
                <a16:creationId xmlns:a16="http://schemas.microsoft.com/office/drawing/2014/main" id="{1AAF14EA-16D8-3094-1E30-74E7FF003DE5}"/>
              </a:ext>
            </a:extLst>
          </p:cNvPr>
          <p:cNvSpPr/>
          <p:nvPr/>
        </p:nvSpPr>
        <p:spPr>
          <a:xfrm>
            <a:off x="7127298" y="4523217"/>
            <a:ext cx="4791988" cy="1867824"/>
          </a:xfrm>
          <a:prstGeom prst="roundRect">
            <a:avLst>
              <a:gd name="adj" fmla="val 6895"/>
            </a:avLst>
          </a:prstGeom>
          <a:solidFill>
            <a:srgbClr val="FDF6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9CB0EC06-D3D6-FA4B-7615-2311B1FBD37B}"/>
              </a:ext>
            </a:extLst>
          </p:cNvPr>
          <p:cNvSpPr txBox="1"/>
          <p:nvPr/>
        </p:nvSpPr>
        <p:spPr>
          <a:xfrm>
            <a:off x="7099068" y="5349159"/>
            <a:ext cx="4872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8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zh-CN" altLang="en-US" sz="18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path not only reach the data distribution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" altLang="zh-CN" sz="18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zh-CN" altLang="en-US" sz="18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should do so with controlled effort, desirable population interaction, and a data-aligned endpoint. 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CB1841F2-72D7-1C15-A3D9-40CC5E051BCD}"/>
              </a:ext>
            </a:extLst>
          </p:cNvPr>
          <p:cNvSpPr txBox="1"/>
          <p:nvPr/>
        </p:nvSpPr>
        <p:spPr>
          <a:xfrm>
            <a:off x="7500956" y="4558478"/>
            <a:ext cx="4404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 of a representative agent/particle</a:t>
            </a:r>
            <a:endParaRPr kumimoji="1" lang="zh-C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0" name="图片 69">
            <a:extLst>
              <a:ext uri="{FF2B5EF4-FFF2-40B4-BE49-F238E27FC236}">
                <a16:creationId xmlns:a16="http://schemas.microsoft.com/office/drawing/2014/main" id="{FCA19959-B6CB-2965-7B12-FE3FEC5A052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576" y="3100202"/>
            <a:ext cx="342148" cy="2661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本框 70">
                <a:extLst>
                  <a:ext uri="{FF2B5EF4-FFF2-40B4-BE49-F238E27FC236}">
                    <a16:creationId xmlns:a16="http://schemas.microsoft.com/office/drawing/2014/main" id="{A742AA7E-323A-1B0A-4689-093A9BED1AE5}"/>
                  </a:ext>
                </a:extLst>
              </p:cNvPr>
              <p:cNvSpPr txBox="1"/>
              <p:nvPr/>
            </p:nvSpPr>
            <p:spPr>
              <a:xfrm>
                <a:off x="47609" y="5265692"/>
                <a:ext cx="7155098" cy="6304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</m:d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trlP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d>
                                <m:dPr>
                                  <m:ctrlPr>
                                    <a:rPr kumimoji="1" lang="en-US" altLang="zh-CN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1" lang="en-US" altLang="zh-CN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zh-CN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kumimoji="1" lang="en-US" altLang="zh-CN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sSup>
                                    <m:sSupPr>
                                      <m:ctrlPr>
                                        <a:rPr kumimoji="1" lang="en-US" altLang="zh-CN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kumimoji="1" lang="en-US" altLang="zh-CN" sz="18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kumimoji="1" lang="en-US" altLang="zh-CN" sz="18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kumimoji="1" lang="en-US" altLang="zh-CN" sz="18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1" lang="en-US" altLang="zh-CN" sz="18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kumimoji="1" lang="en-US" altLang="zh-CN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kumimoji="1" lang="en-US" altLang="zh-CN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kumimoji="1" lang="en-US" altLang="zh-CN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kumimoji="1" lang="en-US" altLang="zh-CN" sz="18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mf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1" lang="en-US" altLang="zh-CN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1" lang="en-US" altLang="zh-CN" sz="18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zh-CN" sz="18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zh-CN" sz="18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sub>
                                      </m:sSub>
                                      <m:r>
                                        <a:rPr kumimoji="1" lang="en-US" altLang="zh-CN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kumimoji="1" lang="en-US" altLang="zh-CN" sz="18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zh-CN" sz="18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𝜌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zh-CN" sz="18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𝑑𝑟</m:t>
                              </m:r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1" lang="en-US" altLang="zh-CN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kumimoji="1" lang="en-US" altLang="zh-CN" sz="1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term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1" lang="en-US" altLang="zh-CN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1" lang="en-US" altLang="zh-CN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kumimoji="1" lang="en-US" altLang="zh-CN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kumimoji="1" lang="en-US" altLang="zh-CN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kumimoji="1" lang="en-US" altLang="zh-CN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kumimoji="1" lang="en-US" altLang="zh-CN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d>
                                <m:dPr>
                                  <m:begChr m:val="|"/>
                                  <m:endChr m:val=""/>
                                  <m:ctrlPr>
                                    <a:rPr kumimoji="1" lang="en-US" altLang="zh-CN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1" lang="en-US" altLang="zh-CN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kumimoji="1" lang="en-US" altLang="zh-CN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kumimoji="1" lang="en-US" altLang="zh-CN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kumimoji="1" lang="en-US" altLang="zh-CN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nary>
                        </m:e>
                      </m:d>
                    </m:oMath>
                  </m:oMathPara>
                </a14:m>
                <a:endParaRPr kumimoji="1" lang="zh-CN" altLang="en-US" sz="1800" dirty="0"/>
              </a:p>
            </p:txBody>
          </p:sp>
        </mc:Choice>
        <mc:Fallback xmlns="">
          <p:sp>
            <p:nvSpPr>
              <p:cNvPr id="71" name="文本框 70">
                <a:extLst>
                  <a:ext uri="{FF2B5EF4-FFF2-40B4-BE49-F238E27FC236}">
                    <a16:creationId xmlns:a16="http://schemas.microsoft.com/office/drawing/2014/main" id="{A742AA7E-323A-1B0A-4689-093A9BED1A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9" y="5265692"/>
                <a:ext cx="7155098" cy="630429"/>
              </a:xfrm>
              <a:prstGeom prst="rect">
                <a:avLst/>
              </a:prstGeom>
              <a:blipFill>
                <a:blip r:embed="rId21"/>
                <a:stretch>
                  <a:fillRect t="-176471" b="-2607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4" name="图片 73">
            <a:extLst>
              <a:ext uri="{FF2B5EF4-FFF2-40B4-BE49-F238E27FC236}">
                <a16:creationId xmlns:a16="http://schemas.microsoft.com/office/drawing/2014/main" id="{FA31DE2A-0886-508A-006D-C80D5608A42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416" y="4521799"/>
            <a:ext cx="306468" cy="425650"/>
          </a:xfrm>
          <a:prstGeom prst="rect">
            <a:avLst/>
          </a:prstGeom>
        </p:spPr>
      </p:pic>
      <p:sp>
        <p:nvSpPr>
          <p:cNvPr id="77" name="下箭头 76">
            <a:extLst>
              <a:ext uri="{FF2B5EF4-FFF2-40B4-BE49-F238E27FC236}">
                <a16:creationId xmlns:a16="http://schemas.microsoft.com/office/drawing/2014/main" id="{28BA4721-C2D3-B59E-FB46-61689430E06B}"/>
              </a:ext>
            </a:extLst>
          </p:cNvPr>
          <p:cNvSpPr/>
          <p:nvPr/>
        </p:nvSpPr>
        <p:spPr>
          <a:xfrm rot="4216553">
            <a:off x="6909764" y="4786512"/>
            <a:ext cx="200743" cy="637130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79" name="直线连接符 78">
            <a:extLst>
              <a:ext uri="{FF2B5EF4-FFF2-40B4-BE49-F238E27FC236}">
                <a16:creationId xmlns:a16="http://schemas.microsoft.com/office/drawing/2014/main" id="{F9054EAC-4E50-6B02-508F-C173F0AD4EC1}"/>
              </a:ext>
            </a:extLst>
          </p:cNvPr>
          <p:cNvCxnSpPr>
            <a:cxnSpLocks/>
          </p:cNvCxnSpPr>
          <p:nvPr/>
        </p:nvCxnSpPr>
        <p:spPr>
          <a:xfrm>
            <a:off x="2019199" y="5847996"/>
            <a:ext cx="794464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文本框 80">
            <a:extLst>
              <a:ext uri="{FF2B5EF4-FFF2-40B4-BE49-F238E27FC236}">
                <a16:creationId xmlns:a16="http://schemas.microsoft.com/office/drawing/2014/main" id="{6CC23D0E-0F6B-5B03-0106-872137444778}"/>
              </a:ext>
            </a:extLst>
          </p:cNvPr>
          <p:cNvSpPr txBox="1"/>
          <p:nvPr/>
        </p:nvSpPr>
        <p:spPr>
          <a:xfrm>
            <a:off x="1219800" y="601246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 cost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3" name="直线箭头连接符 82">
            <a:extLst>
              <a:ext uri="{FF2B5EF4-FFF2-40B4-BE49-F238E27FC236}">
                <a16:creationId xmlns:a16="http://schemas.microsoft.com/office/drawing/2014/main" id="{B39BDB01-1B17-A993-47CD-9F0B671C50AA}"/>
              </a:ext>
            </a:extLst>
          </p:cNvPr>
          <p:cNvCxnSpPr>
            <a:cxnSpLocks/>
          </p:cNvCxnSpPr>
          <p:nvPr/>
        </p:nvCxnSpPr>
        <p:spPr>
          <a:xfrm flipH="1">
            <a:off x="1879596" y="5843587"/>
            <a:ext cx="509785" cy="150022"/>
          </a:xfrm>
          <a:prstGeom prst="straightConnector1">
            <a:avLst/>
          </a:prstGeom>
          <a:ln w="2286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直线连接符 84">
            <a:extLst>
              <a:ext uri="{FF2B5EF4-FFF2-40B4-BE49-F238E27FC236}">
                <a16:creationId xmlns:a16="http://schemas.microsoft.com/office/drawing/2014/main" id="{8B147D9E-947A-5CDB-E61C-AF8CBB85F939}"/>
              </a:ext>
            </a:extLst>
          </p:cNvPr>
          <p:cNvCxnSpPr>
            <a:cxnSpLocks/>
          </p:cNvCxnSpPr>
          <p:nvPr/>
        </p:nvCxnSpPr>
        <p:spPr>
          <a:xfrm>
            <a:off x="3180037" y="5840605"/>
            <a:ext cx="794464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直线箭头连接符 85">
            <a:extLst>
              <a:ext uri="{FF2B5EF4-FFF2-40B4-BE49-F238E27FC236}">
                <a16:creationId xmlns:a16="http://schemas.microsoft.com/office/drawing/2014/main" id="{0EC3DF5A-2179-7A6F-D18B-013B2B4EFD9C}"/>
              </a:ext>
            </a:extLst>
          </p:cNvPr>
          <p:cNvCxnSpPr>
            <a:cxnSpLocks/>
            <a:endCxn id="87" idx="0"/>
          </p:cNvCxnSpPr>
          <p:nvPr/>
        </p:nvCxnSpPr>
        <p:spPr>
          <a:xfrm>
            <a:off x="3587186" y="5836500"/>
            <a:ext cx="179970" cy="166036"/>
          </a:xfrm>
          <a:prstGeom prst="straightConnector1">
            <a:avLst/>
          </a:prstGeom>
          <a:ln w="2286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7" name="圆角矩形 86">
            <a:extLst>
              <a:ext uri="{FF2B5EF4-FFF2-40B4-BE49-F238E27FC236}">
                <a16:creationId xmlns:a16="http://schemas.microsoft.com/office/drawing/2014/main" id="{C9C99E58-F096-D6C7-C542-BA8E78C98376}"/>
              </a:ext>
            </a:extLst>
          </p:cNvPr>
          <p:cNvSpPr/>
          <p:nvPr/>
        </p:nvSpPr>
        <p:spPr>
          <a:xfrm>
            <a:off x="3103713" y="6002536"/>
            <a:ext cx="1326885" cy="430887"/>
          </a:xfrm>
          <a:prstGeom prst="roundRect">
            <a:avLst/>
          </a:prstGeom>
          <a:solidFill>
            <a:srgbClr val="FAD2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0D9F1621-39F9-5127-25DE-C40701C5D077}"/>
              </a:ext>
            </a:extLst>
          </p:cNvPr>
          <p:cNvSpPr txBox="1"/>
          <p:nvPr/>
        </p:nvSpPr>
        <p:spPr>
          <a:xfrm>
            <a:off x="3173443" y="6034634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圆角矩形 91">
            <a:extLst>
              <a:ext uri="{FF2B5EF4-FFF2-40B4-BE49-F238E27FC236}">
                <a16:creationId xmlns:a16="http://schemas.microsoft.com/office/drawing/2014/main" id="{4E8AFC46-41B8-6E21-FAE0-DDF548DA75AE}"/>
              </a:ext>
            </a:extLst>
          </p:cNvPr>
          <p:cNvSpPr/>
          <p:nvPr/>
        </p:nvSpPr>
        <p:spPr>
          <a:xfrm>
            <a:off x="4859338" y="6013337"/>
            <a:ext cx="1530386" cy="430887"/>
          </a:xfrm>
          <a:prstGeom prst="roundRect">
            <a:avLst/>
          </a:prstGeom>
          <a:solidFill>
            <a:srgbClr val="EBC2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4335BCCF-F7C1-6365-BF04-2E70821D2A10}"/>
              </a:ext>
            </a:extLst>
          </p:cNvPr>
          <p:cNvSpPr txBox="1"/>
          <p:nvPr/>
        </p:nvSpPr>
        <p:spPr>
          <a:xfrm>
            <a:off x="4929068" y="6045435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Terminal cost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4" name="直线连接符 93">
            <a:extLst>
              <a:ext uri="{FF2B5EF4-FFF2-40B4-BE49-F238E27FC236}">
                <a16:creationId xmlns:a16="http://schemas.microsoft.com/office/drawing/2014/main" id="{4A92E4BB-5E02-003F-CB60-5FE4486DA870}"/>
              </a:ext>
            </a:extLst>
          </p:cNvPr>
          <p:cNvCxnSpPr>
            <a:cxnSpLocks/>
          </p:cNvCxnSpPr>
          <p:nvPr/>
        </p:nvCxnSpPr>
        <p:spPr>
          <a:xfrm>
            <a:off x="4978263" y="5832623"/>
            <a:ext cx="794464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直线箭头连接符 94">
            <a:extLst>
              <a:ext uri="{FF2B5EF4-FFF2-40B4-BE49-F238E27FC236}">
                <a16:creationId xmlns:a16="http://schemas.microsoft.com/office/drawing/2014/main" id="{91996223-162A-CFE9-1318-A29F9015D5E2}"/>
              </a:ext>
            </a:extLst>
          </p:cNvPr>
          <p:cNvCxnSpPr>
            <a:cxnSpLocks/>
          </p:cNvCxnSpPr>
          <p:nvPr/>
        </p:nvCxnSpPr>
        <p:spPr>
          <a:xfrm>
            <a:off x="5385412" y="5828518"/>
            <a:ext cx="179970" cy="166036"/>
          </a:xfrm>
          <a:prstGeom prst="straightConnector1">
            <a:avLst/>
          </a:prstGeom>
          <a:ln w="2286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1BC3D5A0-E321-278A-8ED6-2A3A20C4302E}"/>
                  </a:ext>
                </a:extLst>
              </p:cNvPr>
              <p:cNvSpPr txBox="1"/>
              <p:nvPr/>
            </p:nvSpPr>
            <p:spPr>
              <a:xfrm>
                <a:off x="7597421" y="4969971"/>
                <a:ext cx="3785973" cy="3606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kumimoji="1" lang="en-US" altLang="zh-CN" sz="1800" b="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Value function: </a:t>
                </a:r>
                <a14:m>
                  <m:oMath xmlns:m="http://schemas.openxmlformats.org/officeDocument/2006/math">
                    <m:r>
                      <a:rPr kumimoji="1" lang="el-GR" altLang="zh-CN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18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inf</m:t>
                            </m:r>
                          </m:e>
                          <m:lim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func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zh-CN" altLang="en-US" sz="18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1BC3D5A0-E321-278A-8ED6-2A3A20C430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7421" y="4969971"/>
                <a:ext cx="3785973" cy="360612"/>
              </a:xfrm>
              <a:prstGeom prst="rect">
                <a:avLst/>
              </a:prstGeom>
              <a:blipFill>
                <a:blip r:embed="rId23"/>
                <a:stretch>
                  <a:fillRect l="-3679" t="-20690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8" name="图片 97">
            <a:extLst>
              <a:ext uri="{FF2B5EF4-FFF2-40B4-BE49-F238E27FC236}">
                <a16:creationId xmlns:a16="http://schemas.microsoft.com/office/drawing/2014/main" id="{A5E13357-3D14-326E-531F-021DDDD4EB8D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1" t="13701" b="9586"/>
          <a:stretch/>
        </p:blipFill>
        <p:spPr>
          <a:xfrm>
            <a:off x="6406919" y="6031549"/>
            <a:ext cx="411545" cy="372417"/>
          </a:xfrm>
          <a:prstGeom prst="rect">
            <a:avLst/>
          </a:prstGeom>
        </p:spPr>
      </p:pic>
      <p:pic>
        <p:nvPicPr>
          <p:cNvPr id="99" name="图片 98">
            <a:extLst>
              <a:ext uri="{FF2B5EF4-FFF2-40B4-BE49-F238E27FC236}">
                <a16:creationId xmlns:a16="http://schemas.microsoft.com/office/drawing/2014/main" id="{9C9956CB-0703-B719-92E9-F4C6F11AB511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2" r="53170"/>
          <a:stretch/>
        </p:blipFill>
        <p:spPr>
          <a:xfrm>
            <a:off x="759967" y="6012463"/>
            <a:ext cx="338168" cy="34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22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17">
            <a:extLst>
              <a:ext uri="{FF2B5EF4-FFF2-40B4-BE49-F238E27FC236}">
                <a16:creationId xmlns:a16="http://schemas.microsoft.com/office/drawing/2014/main" id="{FC949138-A2A4-DAF1-E963-053BD759C7DE}"/>
              </a:ext>
            </a:extLst>
          </p:cNvPr>
          <p:cNvSpPr/>
          <p:nvPr/>
        </p:nvSpPr>
        <p:spPr>
          <a:xfrm>
            <a:off x="254700" y="2355971"/>
            <a:ext cx="11682595" cy="2284545"/>
          </a:xfrm>
          <a:prstGeom prst="roundRect">
            <a:avLst>
              <a:gd name="adj" fmla="val 8117"/>
            </a:avLst>
          </a:prstGeom>
          <a:solidFill>
            <a:srgbClr val="F8E6D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42C5DB9D-1758-BD70-EB07-F94A3DDF9725}"/>
              </a:ext>
            </a:extLst>
          </p:cNvPr>
          <p:cNvSpPr/>
          <p:nvPr/>
        </p:nvSpPr>
        <p:spPr>
          <a:xfrm>
            <a:off x="254701" y="790245"/>
            <a:ext cx="11682595" cy="1464247"/>
          </a:xfrm>
          <a:prstGeom prst="roundRect">
            <a:avLst>
              <a:gd name="adj" fmla="val 8117"/>
            </a:avLst>
          </a:prstGeom>
          <a:solidFill>
            <a:srgbClr val="FCEE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C7E573C-A15F-4C08-ADFC-E7FE2A05BC76}"/>
              </a:ext>
            </a:extLst>
          </p:cNvPr>
          <p:cNvSpPr txBox="1"/>
          <p:nvPr/>
        </p:nvSpPr>
        <p:spPr>
          <a:xfrm>
            <a:off x="311285" y="19455"/>
            <a:ext cx="5461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</a:t>
            </a:r>
            <a:r>
              <a:rPr lang="zh-CN" alt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Formulation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E0BAE2F-CE37-939F-70DD-E5D00ADD9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5" y="1331265"/>
            <a:ext cx="1974716" cy="329119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12C5FB7-CE05-C0C4-44A6-690E33413611}"/>
              </a:ext>
            </a:extLst>
          </p:cNvPr>
          <p:cNvSpPr txBox="1"/>
          <p:nvPr/>
        </p:nvSpPr>
        <p:spPr>
          <a:xfrm>
            <a:off x="308718" y="846668"/>
            <a:ext cx="2239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Potential structure</a:t>
            </a:r>
            <a:endParaRPr kumimoji="1"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7A43E01B-3196-3CDD-A8D0-33497BD25C6D}"/>
                  </a:ext>
                </a:extLst>
              </p:cNvPr>
              <p:cNvSpPr txBox="1"/>
              <p:nvPr/>
            </p:nvSpPr>
            <p:spPr>
              <a:xfrm>
                <a:off x="2548434" y="2396246"/>
                <a:ext cx="6177524" cy="6524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1" lang="en" altLang="zh-CN" sz="1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1" lang="en" altLang="zh-CN" sz="18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1" lang="en" altLang="zh-CN" sz="180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kumimoji="1" lang="en" altLang="zh-CN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lim>
                          </m:limLow>
                        </m:fName>
                        <m:e>
                          <m:r>
                            <a:rPr kumimoji="1" lang="en" altLang="zh-CN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𝒞</m:t>
                          </m:r>
                          <m:d>
                            <m:dPr>
                              <m:ctrlP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func>
                      <m:nary>
                        <m:naryPr>
                          <m:ctrlPr>
                            <a:rPr kumimoji="1" lang="en" altLang="zh-CN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1" lang="en" altLang="zh-CN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trlPr>
                                    <a:rPr kumimoji="1" lang="en" altLang="zh-CN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sty m:val="p"/>
                                      <m:brk m:alnAt="23"/>
                                    </m:rPr>
                                    <a:rPr kumimoji="1" lang="el-GR" altLang="zh-CN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sub>
                                <m:sup/>
                                <m:e>
                                  <m:f>
                                    <m:fPr>
                                      <m:ctrlPr>
                                        <a:rPr kumimoji="1" lang="en" altLang="zh-CN" sz="1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zh-CN" sz="18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kumimoji="1" lang="en-US" altLang="zh-CN" sz="18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nary>
                              <m:sSup>
                                <m:sSupPr>
                                  <m:ctrlPr>
                                    <a:rPr kumimoji="1" lang="en" altLang="zh-CN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kumimoji="1" lang="en" altLang="zh-CN" sz="1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1" lang="en" altLang="zh-CN" sz="18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kumimoji="1"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kumimoji="1" lang="en-US" altLang="zh-CN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kumimoji="1" lang="en" altLang="zh-CN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" altLang="zh-CN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kumimoji="1" lang="en-US" altLang="zh-CN" sz="18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1" lang="en-US" altLang="zh-CN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1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ℱ</m:t>
                              </m:r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kumimoji="1" lang="en-US" altLang="zh-CN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kumimoji="1" lang="en-US" altLang="zh-CN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𝑑𝑠</m:t>
                          </m:r>
                        </m:e>
                      </m:nary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𝒢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sz="18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7A43E01B-3196-3CDD-A8D0-33497BD25C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8434" y="2396246"/>
                <a:ext cx="6177524" cy="652486"/>
              </a:xfrm>
              <a:prstGeom prst="rect">
                <a:avLst/>
              </a:prstGeom>
              <a:blipFill>
                <a:blip r:embed="rId4"/>
                <a:stretch>
                  <a:fillRect l="-205" t="-166038" r="-821" b="-2509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305BB101-F181-EA06-FF6F-8B8E58E1F143}"/>
                  </a:ext>
                </a:extLst>
              </p:cNvPr>
              <p:cNvSpPr txBox="1"/>
              <p:nvPr/>
            </p:nvSpPr>
            <p:spPr>
              <a:xfrm>
                <a:off x="4559688" y="953238"/>
                <a:ext cx="1925079" cy="5734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𝑚𝑓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</m:d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num>
                        <m:den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𝛿𝜌</m:t>
                          </m:r>
                        </m:den>
                      </m:f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sz="1800" i="1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305BB101-F181-EA06-FF6F-8B8E58E1F1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9688" y="953238"/>
                <a:ext cx="1925079" cy="573427"/>
              </a:xfrm>
              <a:prstGeom prst="rect">
                <a:avLst/>
              </a:prstGeom>
              <a:blipFill>
                <a:blip r:embed="rId5"/>
                <a:stretch>
                  <a:fillRect l="-3947" t="-2128" r="-3289" b="-170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7FC9463-EA0F-C876-5439-4B009438BB34}"/>
                  </a:ext>
                </a:extLst>
              </p:cNvPr>
              <p:cNvSpPr txBox="1"/>
              <p:nvPr/>
            </p:nvSpPr>
            <p:spPr>
              <a:xfrm>
                <a:off x="8975687" y="953837"/>
                <a:ext cx="2274469" cy="5734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𝑡𝑒𝑟𝑚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𝒢</m:t>
                          </m:r>
                        </m:num>
                        <m:den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sz="1800" i="1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7FC9463-EA0F-C876-5439-4B009438B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5687" y="953837"/>
                <a:ext cx="2274469" cy="573427"/>
              </a:xfrm>
              <a:prstGeom prst="rect">
                <a:avLst/>
              </a:prstGeom>
              <a:blipFill>
                <a:blip r:embed="rId6"/>
                <a:stretch>
                  <a:fillRect l="-1667" t="-2128" r="-3333" b="-127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C923F748-B9E6-B543-092D-EABC6CE2D8CF}"/>
              </a:ext>
            </a:extLst>
          </p:cNvPr>
          <p:cNvSpPr txBox="1"/>
          <p:nvPr/>
        </p:nvSpPr>
        <p:spPr>
          <a:xfrm>
            <a:off x="2393710" y="1078148"/>
            <a:ext cx="2242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 functional: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2725AE8-C3F3-7B8E-C642-29D281668C59}"/>
              </a:ext>
            </a:extLst>
          </p:cNvPr>
          <p:cNvSpPr txBox="1"/>
          <p:nvPr/>
        </p:nvSpPr>
        <p:spPr>
          <a:xfrm>
            <a:off x="6934662" y="1078148"/>
            <a:ext cx="208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Terminal functional: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CF871D3-3B9E-1DB7-AF69-AECEC453B7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2" r="53170"/>
          <a:stretch/>
        </p:blipFill>
        <p:spPr>
          <a:xfrm>
            <a:off x="6451127" y="1074451"/>
            <a:ext cx="338168" cy="34465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71E87B-7495-8440-0835-1DC8607F26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1" t="13701" b="9586"/>
          <a:stretch/>
        </p:blipFill>
        <p:spPr>
          <a:xfrm>
            <a:off x="11326318" y="1078148"/>
            <a:ext cx="411545" cy="3724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485C0A92-F7C3-19E3-1993-FA0D51926DFE}"/>
                  </a:ext>
                </a:extLst>
              </p:cNvPr>
              <p:cNvSpPr txBox="1"/>
              <p:nvPr/>
            </p:nvSpPr>
            <p:spPr>
              <a:xfrm>
                <a:off x="2609120" y="3145908"/>
                <a:ext cx="33750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kumimoji="1" lang="en-US" altLang="zh-CN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kumimoji="1" lang="en-US" altLang="zh-CN" sz="1800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sSub>
                      <m:sSubPr>
                        <m:ctrlPr>
                          <a:rPr kumimoji="1" lang="en-US" altLang="zh-CN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kumimoji="1" lang="en-US" altLang="zh-CN" sz="1800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kumimoji="1" lang="en-US" altLang="zh-CN" sz="1800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kumimoji="1" lang="en-US" altLang="zh-CN" sz="1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kumimoji="1" lang="en-US" altLang="zh-CN" sz="1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·</m:t>
                    </m:r>
                    <m:d>
                      <m:dPr>
                        <m:ctrlPr>
                          <a:rPr kumimoji="1" lang="en-US" altLang="zh-CN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18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kumimoji="1" lang="en-US" altLang="zh-CN" sz="18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sSub>
                          <m:sSubPr>
                            <m:ctrlPr>
                              <a:rPr kumimoji="1" lang="en-US" altLang="zh-CN" sz="18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kumimoji="1" lang="en-US" altLang="zh-CN" sz="18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d>
                    <m:r>
                      <a:rPr kumimoji="1" lang="en-US" altLang="zh-CN" sz="1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kumimoji="1" lang="en-US" altLang="zh-CN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kumimoji="1" lang="en-US" altLang="zh-CN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m:rPr>
                        <m:sty m:val="p"/>
                      </m:rPr>
                      <a:rPr kumimoji="1" lang="el-GR" altLang="zh-CN" sz="1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kumimoji="1" lang="en-US" altLang="zh-CN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kumimoji="1" lang="en-US" altLang="zh-CN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kumimoji="1" lang="en-US" altLang="zh-CN" sz="1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kumimoji="1" lang="en-US" altLang="zh-CN" sz="1800" dirty="0"/>
                  <a:t>,</a:t>
                </a:r>
                <a:endParaRPr kumimoji="1" lang="zh-CN" altLang="en-US" sz="1800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485C0A92-F7C3-19E3-1993-FA0D51926D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9120" y="3145908"/>
                <a:ext cx="3375026" cy="276999"/>
              </a:xfrm>
              <a:prstGeom prst="rect">
                <a:avLst/>
              </a:prstGeom>
              <a:blipFill>
                <a:blip r:embed="rId8"/>
                <a:stretch>
                  <a:fillRect l="-1873" t="-26087" r="-3371" b="-478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4B4EF45-3874-B6B6-7C10-711B13AC4E3B}"/>
                  </a:ext>
                </a:extLst>
              </p:cNvPr>
              <p:cNvSpPr txBox="1"/>
              <p:nvPr/>
            </p:nvSpPr>
            <p:spPr>
              <a:xfrm>
                <a:off x="6209976" y="3146354"/>
                <a:ext cx="237858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CN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𝑛𝑜𝑖𝑠𝑒</m:t>
                          </m:r>
                        </m:sub>
                      </m:sSub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r>
                        <a:rPr kumimoji="1" lang="en-US" altLang="zh-CN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(0,</m:t>
                      </m:r>
                      <m:r>
                        <a:rPr kumimoji="1" lang="en-US" altLang="zh-CN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kumimoji="1" lang="en-US" altLang="zh-CN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sz="180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4B4EF45-3874-B6B6-7C10-711B13AC4E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9976" y="3146354"/>
                <a:ext cx="2378585" cy="276999"/>
              </a:xfrm>
              <a:prstGeom prst="rect">
                <a:avLst/>
              </a:prstGeom>
              <a:blipFill>
                <a:blip r:embed="rId9"/>
                <a:stretch>
                  <a:fillRect b="-391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68FF174E-FAE3-5A31-1A80-466FAC56A5D9}"/>
                  </a:ext>
                </a:extLst>
              </p:cNvPr>
              <p:cNvSpPr txBox="1"/>
              <p:nvPr/>
            </p:nvSpPr>
            <p:spPr>
              <a:xfrm>
                <a:off x="2553627" y="1545321"/>
                <a:ext cx="8696529" cy="66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" altLang="zh-CN" sz="1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Potential MFG Conditions: </a:t>
                </a:r>
                <a:r>
                  <a:rPr lang="en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Enabling local interactions</a:t>
                </a:r>
                <a:r>
                  <a:rPr lang="zh-CN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𝑚𝑓</m:t>
                        </m:r>
                      </m:sub>
                    </m:sSub>
                  </m:oMath>
                </a14:m>
                <a:r>
                  <a:rPr lang="en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terminal cost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8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kumimoji="1" lang="en-US" altLang="zh-CN" sz="1800" i="1">
                            <a:latin typeface="Cambria Math" panose="02040503050406030204" pitchFamily="18" charset="0"/>
                          </a:rPr>
                          <m:t>𝑡𝑒𝑟𝑚</m:t>
                        </m:r>
                      </m:sub>
                    </m:sSub>
                  </m:oMath>
                </a14:m>
                <a:r>
                  <a:rPr lang="zh-CN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elevate into variational derivatives of global functionals</a:t>
                </a:r>
                <a:r>
                  <a:rPr lang="zh-CN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kumimoji="1" lang="en-US" altLang="zh-CN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𝒢</m:t>
                    </m:r>
                  </m:oMath>
                </a14:m>
                <a:r>
                  <a:rPr lang="en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68FF174E-FAE3-5A31-1A80-466FAC56A5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3627" y="1545321"/>
                <a:ext cx="8696529" cy="668581"/>
              </a:xfrm>
              <a:prstGeom prst="rect">
                <a:avLst/>
              </a:prstGeom>
              <a:blipFill>
                <a:blip r:embed="rId10"/>
                <a:stretch>
                  <a:fillRect l="-730" t="-3704" b="-129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1AD39AB4-B7D9-6829-DB9F-5F4A123893A3}"/>
              </a:ext>
            </a:extLst>
          </p:cNvPr>
          <p:cNvSpPr txBox="1"/>
          <p:nvPr/>
        </p:nvSpPr>
        <p:spPr>
          <a:xfrm>
            <a:off x="434464" y="2722489"/>
            <a:ext cx="1728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Objective</a:t>
            </a:r>
            <a:endParaRPr kumimoji="1"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94B8A3E-41B5-6059-B378-15EB1E0EDAD6}"/>
              </a:ext>
            </a:extLst>
          </p:cNvPr>
          <p:cNvSpPr txBox="1"/>
          <p:nvPr/>
        </p:nvSpPr>
        <p:spPr>
          <a:xfrm>
            <a:off x="2099225" y="3948307"/>
            <a:ext cx="7347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Searching for the optimal solution among all paths satisfying distribution evolution that is “</a:t>
            </a:r>
            <a:r>
              <a:rPr lang="en" altLang="zh-CN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minimum cost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and “</a:t>
            </a:r>
            <a:r>
              <a:rPr lang="en" altLang="zh-CN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precisely reaches data manifold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FE54A40-3923-86EC-7928-6AA9E3C48944}"/>
              </a:ext>
            </a:extLst>
          </p:cNvPr>
          <p:cNvSpPr txBox="1"/>
          <p:nvPr/>
        </p:nvSpPr>
        <p:spPr>
          <a:xfrm>
            <a:off x="2626945" y="3531175"/>
            <a:ext cx="3397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Physics Constraint (FPK equation)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直线连接符 21">
            <a:extLst>
              <a:ext uri="{FF2B5EF4-FFF2-40B4-BE49-F238E27FC236}">
                <a16:creationId xmlns:a16="http://schemas.microsoft.com/office/drawing/2014/main" id="{5385AA70-C303-210A-8916-E88AE064A427}"/>
              </a:ext>
            </a:extLst>
          </p:cNvPr>
          <p:cNvCxnSpPr>
            <a:cxnSpLocks/>
          </p:cNvCxnSpPr>
          <p:nvPr/>
        </p:nvCxnSpPr>
        <p:spPr>
          <a:xfrm flipV="1">
            <a:off x="2587258" y="3122599"/>
            <a:ext cx="3396888" cy="1399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直线连接符 23">
            <a:extLst>
              <a:ext uri="{FF2B5EF4-FFF2-40B4-BE49-F238E27FC236}">
                <a16:creationId xmlns:a16="http://schemas.microsoft.com/office/drawing/2014/main" id="{0BB1A212-E386-04A6-CB29-F8935E9D523F}"/>
              </a:ext>
            </a:extLst>
          </p:cNvPr>
          <p:cNvCxnSpPr>
            <a:cxnSpLocks/>
          </p:cNvCxnSpPr>
          <p:nvPr/>
        </p:nvCxnSpPr>
        <p:spPr>
          <a:xfrm flipV="1">
            <a:off x="2587258" y="3927004"/>
            <a:ext cx="3396888" cy="1399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直线连接符 24">
            <a:extLst>
              <a:ext uri="{FF2B5EF4-FFF2-40B4-BE49-F238E27FC236}">
                <a16:creationId xmlns:a16="http://schemas.microsoft.com/office/drawing/2014/main" id="{9BCCC756-3AC5-BA84-3F03-79A6DC6FDAA6}"/>
              </a:ext>
            </a:extLst>
          </p:cNvPr>
          <p:cNvCxnSpPr>
            <a:cxnSpLocks/>
          </p:cNvCxnSpPr>
          <p:nvPr/>
        </p:nvCxnSpPr>
        <p:spPr>
          <a:xfrm flipV="1">
            <a:off x="5984146" y="3128973"/>
            <a:ext cx="0" cy="81202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直线连接符 28">
            <a:extLst>
              <a:ext uri="{FF2B5EF4-FFF2-40B4-BE49-F238E27FC236}">
                <a16:creationId xmlns:a16="http://schemas.microsoft.com/office/drawing/2014/main" id="{2627DF5C-5DB6-5861-81DB-B69949E5759D}"/>
              </a:ext>
            </a:extLst>
          </p:cNvPr>
          <p:cNvCxnSpPr>
            <a:cxnSpLocks/>
          </p:cNvCxnSpPr>
          <p:nvPr/>
        </p:nvCxnSpPr>
        <p:spPr>
          <a:xfrm flipV="1">
            <a:off x="2601028" y="3137816"/>
            <a:ext cx="0" cy="81202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圆角矩形 29">
            <a:extLst>
              <a:ext uri="{FF2B5EF4-FFF2-40B4-BE49-F238E27FC236}">
                <a16:creationId xmlns:a16="http://schemas.microsoft.com/office/drawing/2014/main" id="{AF9EE350-4B82-2ED0-2869-EE1606FA8071}"/>
              </a:ext>
            </a:extLst>
          </p:cNvPr>
          <p:cNvSpPr/>
          <p:nvPr/>
        </p:nvSpPr>
        <p:spPr>
          <a:xfrm>
            <a:off x="254699" y="4738139"/>
            <a:ext cx="11682595" cy="1703756"/>
          </a:xfrm>
          <a:prstGeom prst="roundRect">
            <a:avLst>
              <a:gd name="adj" fmla="val 8117"/>
            </a:avLst>
          </a:prstGeom>
          <a:solidFill>
            <a:srgbClr val="EEEFE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BEE771CF-F3EE-94D5-A9DB-97FD27E0BA5E}"/>
                  </a:ext>
                </a:extLst>
              </p:cNvPr>
              <p:cNvSpPr txBox="1"/>
              <p:nvPr/>
            </p:nvSpPr>
            <p:spPr>
              <a:xfrm>
                <a:off x="9267471" y="2388610"/>
                <a:ext cx="2669823" cy="150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Variational Bridge:</a:t>
                </a:r>
                <a:br>
                  <a:rPr kumimoji="1"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kumimoji="1"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Introduce Value Function </a:t>
                </a:r>
                <a14:m>
                  <m:oMath xmlns:m="http://schemas.openxmlformats.org/officeDocument/2006/math">
                    <m:r>
                      <a:rPr kumimoji="1" lang="en-US" altLang="zh-CN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as a </a:t>
                </a:r>
                <a:r>
                  <a:rPr kumimoji="1" lang="en-US" altLang="zh-CN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Lagrange multiplier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absorb constraints.</a:t>
                </a:r>
                <a:endParaRPr kumimoji="1"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BEE771CF-F3EE-94D5-A9DB-97FD27E0BA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7471" y="2388610"/>
                <a:ext cx="2669823" cy="1508105"/>
              </a:xfrm>
              <a:prstGeom prst="rect">
                <a:avLst/>
              </a:prstGeom>
              <a:blipFill>
                <a:blip r:embed="rId11"/>
                <a:stretch>
                  <a:fillRect l="-2370" t="-2521" b="-50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文本框 32">
            <a:extLst>
              <a:ext uri="{FF2B5EF4-FFF2-40B4-BE49-F238E27FC236}">
                <a16:creationId xmlns:a16="http://schemas.microsoft.com/office/drawing/2014/main" id="{047C99FD-011B-E450-C26B-86EFB81AB143}"/>
              </a:ext>
            </a:extLst>
          </p:cNvPr>
          <p:cNvSpPr txBox="1"/>
          <p:nvPr/>
        </p:nvSpPr>
        <p:spPr>
          <a:xfrm>
            <a:off x="9267471" y="4166155"/>
            <a:ext cx="2539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 Transformation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EB32349E-38A5-6913-14A1-BF75135A6CA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4" r="4983" b="4936"/>
          <a:stretch/>
        </p:blipFill>
        <p:spPr>
          <a:xfrm rot="16200000">
            <a:off x="10276109" y="3800448"/>
            <a:ext cx="369333" cy="46197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0FEED2E-6887-7E2B-8609-2630B2B095E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5" t="1007" r="33175" b="14953"/>
          <a:stretch/>
        </p:blipFill>
        <p:spPr>
          <a:xfrm>
            <a:off x="827317" y="4924518"/>
            <a:ext cx="1964746" cy="1195031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3BAB317A-5D95-F259-0D7C-E9B9C0C90779}"/>
              </a:ext>
            </a:extLst>
          </p:cNvPr>
          <p:cNvSpPr txBox="1"/>
          <p:nvPr/>
        </p:nvSpPr>
        <p:spPr>
          <a:xfrm>
            <a:off x="638441" y="5861760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endParaRPr kumimoji="1" lang="zh-CN" altLang="en-US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FF02D880-8081-134B-DF1F-322544EB80B4}"/>
              </a:ext>
            </a:extLst>
          </p:cNvPr>
          <p:cNvSpPr txBox="1"/>
          <p:nvPr/>
        </p:nvSpPr>
        <p:spPr>
          <a:xfrm>
            <a:off x="251838" y="6095237"/>
            <a:ext cx="1745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rgbClr val="C00000"/>
                </a:solidFill>
              </a:rPr>
              <a:t>(along the valley)</a:t>
            </a:r>
            <a:endParaRPr kumimoji="1" lang="zh-CN" altLang="en-US" sz="1600" dirty="0">
              <a:solidFill>
                <a:srgbClr val="C00000"/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739AFC2D-1BB9-9AD4-12A8-B8097ED70A46}"/>
              </a:ext>
            </a:extLst>
          </p:cNvPr>
          <p:cNvSpPr txBox="1"/>
          <p:nvPr/>
        </p:nvSpPr>
        <p:spPr>
          <a:xfrm>
            <a:off x="2530369" y="4718684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b="1" dirty="0">
                <a:solidFill>
                  <a:srgbClr val="1B53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endParaRPr kumimoji="1" lang="zh-CN" altLang="en-US" sz="1800" b="1" dirty="0">
              <a:solidFill>
                <a:srgbClr val="1B539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C2381E61-AC9B-0598-4D6E-90CAFAE95C48}"/>
              </a:ext>
            </a:extLst>
          </p:cNvPr>
          <p:cNvSpPr txBox="1"/>
          <p:nvPr/>
        </p:nvSpPr>
        <p:spPr>
          <a:xfrm>
            <a:off x="935958" y="4744780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rgbClr val="1B539F"/>
                </a:solidFill>
              </a:rPr>
              <a:t>(along the ridge)</a:t>
            </a:r>
            <a:endParaRPr kumimoji="1" lang="zh-CN" altLang="en-US" sz="1600" dirty="0">
              <a:solidFill>
                <a:srgbClr val="1B539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7AFC93E1-3E07-072B-BF39-D26CD5872CA7}"/>
                  </a:ext>
                </a:extLst>
              </p:cNvPr>
              <p:cNvSpPr txBox="1"/>
              <p:nvPr/>
            </p:nvSpPr>
            <p:spPr>
              <a:xfrm>
                <a:off x="2863336" y="4786226"/>
                <a:ext cx="5263620" cy="6524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sz="1800" i="1" smtClean="0">
                          <a:latin typeface="Cambria Math" panose="02040503050406030204" pitchFamily="18" charset="0"/>
                        </a:rPr>
                        <m:t>𝒜</m:t>
                      </m:r>
                      <m:d>
                        <m:d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kumimoji="1" lang="en" altLang="zh-CN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1" lang="en-US" altLang="zh-CN" sz="18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1" lang="en" altLang="zh-CN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trlPr>
                                    <a:rPr kumimoji="1" lang="en" altLang="zh-CN" sz="1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sty m:val="p"/>
                                      <m:brk m:alnAt="23"/>
                                    </m:rPr>
                                    <a:rPr kumimoji="1" lang="el-GR" altLang="zh-CN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sub>
                                <m:sup/>
                                <m:e>
                                  <m:f>
                                    <m:fPr>
                                      <m:ctrlPr>
                                        <a:rPr kumimoji="1" lang="en" altLang="zh-CN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zh-CN" sz="18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kumimoji="1" lang="en-US" altLang="zh-CN" sz="1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nary>
                              <m:sSup>
                                <m:sSupPr>
                                  <m:ctrlPr>
                                    <a:rPr kumimoji="1" lang="en" altLang="zh-CN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kumimoji="1" lang="en" altLang="zh-CN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1" lang="en" altLang="zh-CN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zh-CN" sz="1800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zh-CN" sz="1800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kumimoji="1" lang="en-US" altLang="zh-CN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zh-CN" sz="18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kumimoji="1" lang="en-US" altLang="zh-CN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kumimoji="1" lang="en" altLang="zh-CN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" altLang="zh-CN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kumimoji="1" lang="en-US" altLang="zh-CN" sz="18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1" lang="en-US" altLang="zh-CN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kumimoji="1" lang="en-US" altLang="zh-CN" sz="1800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  <m:r>
                                <a:rPr kumimoji="1" lang="en-US" altLang="zh-CN" sz="1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kumimoji="1" lang="en-US" altLang="zh-CN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ℱ</m:t>
                              </m:r>
                              <m:r>
                                <a:rPr kumimoji="1" lang="en-US" altLang="zh-CN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kumimoji="1" lang="en-US" altLang="zh-CN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kumimoji="1" lang="en-US" altLang="zh-CN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kumimoji="1" lang="en-US" altLang="zh-CN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</a:rPr>
                            <m:t>𝑑𝑠</m:t>
                          </m:r>
                        </m:e>
                      </m:nary>
                    </m:oMath>
                  </m:oMathPara>
                </a14:m>
                <a:endParaRPr kumimoji="1" lang="zh-CN" altLang="en-US" sz="1800" dirty="0"/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7AFC93E1-3E07-072B-BF39-D26CD5872C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3336" y="4786226"/>
                <a:ext cx="5263620" cy="652486"/>
              </a:xfrm>
              <a:prstGeom prst="rect">
                <a:avLst/>
              </a:prstGeom>
              <a:blipFill>
                <a:blip r:embed="rId14"/>
                <a:stretch>
                  <a:fillRect l="-482" t="-166038" r="-482" b="-2528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4199C9C4-8C56-87B7-E5FF-04ACBDA5A5E3}"/>
                  </a:ext>
                </a:extLst>
              </p:cNvPr>
              <p:cNvSpPr txBox="1"/>
              <p:nvPr/>
            </p:nvSpPr>
            <p:spPr>
              <a:xfrm>
                <a:off x="3040776" y="5430926"/>
                <a:ext cx="5100948" cy="6472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zh-CN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𝒢</m:t>
                      </m:r>
                      <m:r>
                        <a:rPr kumimoji="1" lang="en-US" altLang="zh-CN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kumimoji="1" lang="en-US" altLang="zh-CN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trlPr>
                            <a:rPr kumimoji="1" lang="en" altLang="zh-CN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1" lang="en-US" altLang="zh-CN" sz="18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nary>
                            <m:naryPr>
                              <m:ctrlPr>
                                <a:rPr kumimoji="1" lang="en-US" altLang="zh-CN" sz="18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23"/>
                                </m:rPr>
                                <a:rPr kumimoji="1" lang="el-GR" altLang="zh-CN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sub>
                            <m:sup/>
                            <m:e>
                              <m:r>
                                <a:rPr kumimoji="1" lang="en-US" altLang="zh-CN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nary>
                        </m:e>
                      </m:nary>
                      <m:d>
                        <m:d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sz="18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8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kumimoji="1" lang="en-US" altLang="zh-CN" sz="1800" i="1" dirty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zh-CN" sz="18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8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kumimoji="1" lang="en-US" altLang="zh-CN" sz="1800" i="1" dirty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kumimoji="1" lang="en-US" altLang="zh-CN" sz="18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kumimoji="1" lang="en-US" altLang="zh-CN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r>
                            <a:rPr kumimoji="1" lang="en-US" altLang="zh-CN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·</m:t>
                          </m:r>
                          <m:d>
                            <m:dPr>
                              <m:ctrlPr>
                                <a:rPr kumimoji="1" lang="en-US" altLang="zh-CN" sz="18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sz="18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8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kumimoji="1" lang="en-US" altLang="zh-CN" sz="18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1" lang="en-US" altLang="zh-CN" sz="18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8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kumimoji="1" lang="en-US" altLang="zh-CN" sz="18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  <m:r>
                            <a:rPr kumimoji="1" lang="en-US" altLang="zh-CN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-US" altLang="zh-CN" sz="18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8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  <m:sub>
                              <m:r>
                                <a:rPr kumimoji="1" lang="en-US" altLang="zh-CN" sz="18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kumimoji="1" lang="el-GR" altLang="zh-CN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kumimoji="1" lang="en-US" altLang="zh-CN" sz="18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8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kumimoji="1" lang="en-US" altLang="zh-CN" sz="18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𝑑𝑥𝑑𝑠</m:t>
                      </m:r>
                    </m:oMath>
                  </m:oMathPara>
                </a14:m>
                <a:endParaRPr kumimoji="1" lang="zh-CN" altLang="en-US" sz="1800" dirty="0"/>
              </a:p>
            </p:txBody>
          </p:sp>
        </mc:Choice>
        <mc:Fallback xmlns="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4199C9C4-8C56-87B7-E5FF-04ACBDA5A5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0776" y="5430926"/>
                <a:ext cx="5100948" cy="647293"/>
              </a:xfrm>
              <a:prstGeom prst="rect">
                <a:avLst/>
              </a:prstGeom>
              <a:blipFill>
                <a:blip r:embed="rId15"/>
                <a:stretch>
                  <a:fillRect l="-248" t="-169231" r="-496" b="-25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91909E12-2665-5689-E068-62B930AB79BA}"/>
                  </a:ext>
                </a:extLst>
              </p:cNvPr>
              <p:cNvSpPr txBox="1"/>
              <p:nvPr/>
            </p:nvSpPr>
            <p:spPr>
              <a:xfrm>
                <a:off x="8725958" y="5468793"/>
                <a:ext cx="30145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altLang="zh-CN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kumimoji="1" lang="en-US" altLang="zh-CN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sz="1800" dirty="0"/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91909E12-2665-5689-E068-62B930AB7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5958" y="5468793"/>
                <a:ext cx="3014543" cy="369332"/>
              </a:xfrm>
              <a:prstGeom prst="rect">
                <a:avLst/>
              </a:prstGeom>
              <a:blipFill>
                <a:blip r:embed="rId16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13991AC9-1451-A334-31C2-1A1A936357A4}"/>
                  </a:ext>
                </a:extLst>
              </p:cNvPr>
              <p:cNvSpPr txBox="1"/>
              <p:nvPr/>
            </p:nvSpPr>
            <p:spPr>
              <a:xfrm>
                <a:off x="8356442" y="4863184"/>
                <a:ext cx="3580852" cy="6462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1800" b="0" i="0" smtClean="0">
                                  <a:latin typeface="Cambria Math" panose="02040503050406030204" pitchFamily="18" charset="0"/>
                                </a:rPr>
                                <m:t>su</m:t>
                              </m:r>
                              <m:r>
                                <m:rPr>
                                  <m:sty m:val="p"/>
                                </m:rPr>
                                <a:rPr kumimoji="1" lang="en-US" altLang="zh-CN" sz="1800" i="1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lim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</a:rPr>
                                <m:t>·</m:t>
                              </m:r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1" lang="en-US" altLang="zh-CN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zh-CN" sz="1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1" lang="en-US" altLang="zh-CN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kumimoji="1" lang="en-US" altLang="zh-CN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kumimoji="1" lang="en-US" altLang="zh-CN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zh-CN" sz="1800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kumimoji="1" lang="en-US" altLang="zh-CN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kumimoji="1" lang="zh-CN" altLang="en-US" sz="1800" dirty="0"/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13991AC9-1451-A334-31C2-1A1A936357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6442" y="4863184"/>
                <a:ext cx="3580852" cy="64620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直线连接符 45">
            <a:extLst>
              <a:ext uri="{FF2B5EF4-FFF2-40B4-BE49-F238E27FC236}">
                <a16:creationId xmlns:a16="http://schemas.microsoft.com/office/drawing/2014/main" id="{4BC519EE-EE5D-90F5-3485-8F75C40290B3}"/>
              </a:ext>
            </a:extLst>
          </p:cNvPr>
          <p:cNvCxnSpPr>
            <a:cxnSpLocks/>
          </p:cNvCxnSpPr>
          <p:nvPr/>
        </p:nvCxnSpPr>
        <p:spPr>
          <a:xfrm>
            <a:off x="8265907" y="4864539"/>
            <a:ext cx="0" cy="1101872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F24DC18B-F025-C559-2F85-4F8E1887F849}"/>
                  </a:ext>
                </a:extLst>
              </p:cNvPr>
              <p:cNvSpPr txBox="1"/>
              <p:nvPr/>
            </p:nvSpPr>
            <p:spPr>
              <a:xfrm>
                <a:off x="7445787" y="5959667"/>
                <a:ext cx="1889300" cy="4885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1" lang="en" altLang="zh-CN" sz="1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1" lang="en" altLang="zh-CN" sz="18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1" lang="en" altLang="zh-CN" sz="180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kumimoji="1" lang="en" altLang="zh-CN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kumimoji="1" lang="en" altLang="zh-CN" sz="18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kumimoji="1" lang="en" altLang="zh-CN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" altLang="zh-CN" sz="180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kumimoji="1" lang="en-US" altLang="zh-CN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lim>
                              </m:limLow>
                            </m:fName>
                            <m:e>
                              <m:r>
                                <a:rPr kumimoji="1" lang="en" altLang="zh-CN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𝒥</m:t>
                              </m:r>
                            </m:e>
                          </m:func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kumimoji="1" lang="zh-CN" altLang="en-US" sz="1800" dirty="0"/>
              </a:p>
            </p:txBody>
          </p:sp>
        </mc:Choice>
        <mc:Fallback xmlns="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F24DC18B-F025-C559-2F85-4F8E1887F8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5787" y="5959667"/>
                <a:ext cx="1889300" cy="488532"/>
              </a:xfrm>
              <a:prstGeom prst="rect">
                <a:avLst/>
              </a:prstGeom>
              <a:blipFill>
                <a:blip r:embed="rId18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直线连接符 48">
            <a:extLst>
              <a:ext uri="{FF2B5EF4-FFF2-40B4-BE49-F238E27FC236}">
                <a16:creationId xmlns:a16="http://schemas.microsoft.com/office/drawing/2014/main" id="{8876FE18-444C-1713-7CFF-8F610B820D04}"/>
              </a:ext>
            </a:extLst>
          </p:cNvPr>
          <p:cNvCxnSpPr>
            <a:cxnSpLocks/>
          </p:cNvCxnSpPr>
          <p:nvPr/>
        </p:nvCxnSpPr>
        <p:spPr>
          <a:xfrm>
            <a:off x="7288040" y="6433791"/>
            <a:ext cx="2047047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直线连接符 51">
            <a:extLst>
              <a:ext uri="{FF2B5EF4-FFF2-40B4-BE49-F238E27FC236}">
                <a16:creationId xmlns:a16="http://schemas.microsoft.com/office/drawing/2014/main" id="{E09BB9E0-61F2-9D97-FB17-2498818DD4F6}"/>
              </a:ext>
            </a:extLst>
          </p:cNvPr>
          <p:cNvCxnSpPr>
            <a:cxnSpLocks/>
          </p:cNvCxnSpPr>
          <p:nvPr/>
        </p:nvCxnSpPr>
        <p:spPr>
          <a:xfrm>
            <a:off x="7288040" y="6046426"/>
            <a:ext cx="2047047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直线连接符 52">
            <a:extLst>
              <a:ext uri="{FF2B5EF4-FFF2-40B4-BE49-F238E27FC236}">
                <a16:creationId xmlns:a16="http://schemas.microsoft.com/office/drawing/2014/main" id="{05F0D3FE-C154-7ED3-70D1-A032A0A3FE0E}"/>
              </a:ext>
            </a:extLst>
          </p:cNvPr>
          <p:cNvCxnSpPr>
            <a:cxnSpLocks/>
          </p:cNvCxnSpPr>
          <p:nvPr/>
        </p:nvCxnSpPr>
        <p:spPr>
          <a:xfrm>
            <a:off x="7288040" y="6052021"/>
            <a:ext cx="0" cy="38313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直线连接符 55">
            <a:extLst>
              <a:ext uri="{FF2B5EF4-FFF2-40B4-BE49-F238E27FC236}">
                <a16:creationId xmlns:a16="http://schemas.microsoft.com/office/drawing/2014/main" id="{38238537-1AD6-0744-A491-BB11E4E2055D}"/>
              </a:ext>
            </a:extLst>
          </p:cNvPr>
          <p:cNvCxnSpPr>
            <a:cxnSpLocks/>
          </p:cNvCxnSpPr>
          <p:nvPr/>
        </p:nvCxnSpPr>
        <p:spPr>
          <a:xfrm>
            <a:off x="9342632" y="6050672"/>
            <a:ext cx="0" cy="38313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7" name="图片 56">
            <a:extLst>
              <a:ext uri="{FF2B5EF4-FFF2-40B4-BE49-F238E27FC236}">
                <a16:creationId xmlns:a16="http://schemas.microsoft.com/office/drawing/2014/main" id="{E8670B13-341E-1D00-2EC9-122AF381280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4" r="4983" b="4936"/>
          <a:stretch/>
        </p:blipFill>
        <p:spPr>
          <a:xfrm rot="12446269">
            <a:off x="6675755" y="5996789"/>
            <a:ext cx="517812" cy="336562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F2DF0066-70C7-C970-30FE-CCC76DB8E41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4" r="4983" b="4936"/>
          <a:stretch/>
        </p:blipFill>
        <p:spPr>
          <a:xfrm rot="19847378">
            <a:off x="9423125" y="5971729"/>
            <a:ext cx="517812" cy="336562"/>
          </a:xfrm>
          <a:prstGeom prst="rect">
            <a:avLst/>
          </a:prstGeom>
        </p:spPr>
      </p:pic>
      <p:sp>
        <p:nvSpPr>
          <p:cNvPr id="59" name="文本框 58">
            <a:extLst>
              <a:ext uri="{FF2B5EF4-FFF2-40B4-BE49-F238E27FC236}">
                <a16:creationId xmlns:a16="http://schemas.microsoft.com/office/drawing/2014/main" id="{47D67FAE-A23A-B821-5D13-FBBAE8EEBA92}"/>
              </a:ext>
            </a:extLst>
          </p:cNvPr>
          <p:cNvSpPr txBox="1"/>
          <p:nvPr/>
        </p:nvSpPr>
        <p:spPr>
          <a:xfrm rot="19488144">
            <a:off x="1654449" y="5580290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Saddle-Point</a:t>
            </a:r>
            <a:endParaRPr kumimoji="1" lang="zh-C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789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>
            <a:extLst>
              <a:ext uri="{FF2B5EF4-FFF2-40B4-BE49-F238E27FC236}">
                <a16:creationId xmlns:a16="http://schemas.microsoft.com/office/drawing/2014/main" id="{0D485DEE-BB50-CBB1-7781-440F92F1F2ED}"/>
              </a:ext>
            </a:extLst>
          </p:cNvPr>
          <p:cNvSpPr/>
          <p:nvPr/>
        </p:nvSpPr>
        <p:spPr>
          <a:xfrm>
            <a:off x="254701" y="904425"/>
            <a:ext cx="11682595" cy="1660705"/>
          </a:xfrm>
          <a:prstGeom prst="roundRect">
            <a:avLst>
              <a:gd name="adj" fmla="val 8117"/>
            </a:avLst>
          </a:prstGeom>
          <a:solidFill>
            <a:srgbClr val="FCEE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C7E573C-A15F-4C08-ADFC-E7FE2A05BC76}"/>
              </a:ext>
            </a:extLst>
          </p:cNvPr>
          <p:cNvSpPr txBox="1"/>
          <p:nvPr/>
        </p:nvSpPr>
        <p:spPr>
          <a:xfrm>
            <a:off x="311284" y="19455"/>
            <a:ext cx="9858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Saddle-Point to HJB-FPK System</a:t>
            </a:r>
            <a:endParaRPr lang="en-US" sz="4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9F81EEC-25AC-D1A6-F9C6-634AFE9A2A02}"/>
                  </a:ext>
                </a:extLst>
              </p:cNvPr>
              <p:cNvSpPr txBox="1"/>
              <p:nvPr/>
            </p:nvSpPr>
            <p:spPr>
              <a:xfrm>
                <a:off x="577051" y="1595823"/>
                <a:ext cx="9326614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complex optimal control problem is transformed into a competitive game between two players:</a:t>
                </a:r>
                <a:br>
                  <a:rPr lang="en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a:rPr kumimoji="1" lang="en" altLang="zh-CN" sz="1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𝝆</m:t>
                    </m:r>
                  </m:oMath>
                </a14:m>
                <a:r>
                  <a:rPr lang="el-GR" altLang="zh-CN" sz="1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" altLang="zh-CN" sz="1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Swarm Flow): </a:t>
                </a:r>
                <a:r>
                  <a:rPr lang="en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Searching for the path of least resistance.</a:t>
                </a:r>
                <a:br>
                  <a:rPr lang="en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a:rPr kumimoji="1" lang="en-US" altLang="zh-CN" sz="1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el-GR" altLang="zh-CN" sz="1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" altLang="zh-CN" sz="1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Value Function): </a:t>
                </a:r>
                <a:r>
                  <a:rPr lang="en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Characterizing the ‘potential field’ in space-time, guiding particle flow.</a:t>
                </a:r>
                <a:endParaRPr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9F81EEC-25AC-D1A6-F9C6-634AFE9A2A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051" y="1595823"/>
                <a:ext cx="9326614" cy="923330"/>
              </a:xfrm>
              <a:prstGeom prst="rect">
                <a:avLst/>
              </a:prstGeom>
              <a:blipFill>
                <a:blip r:embed="rId3"/>
                <a:stretch>
                  <a:fillRect l="-544" t="-2703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>
            <a:extLst>
              <a:ext uri="{FF2B5EF4-FFF2-40B4-BE49-F238E27FC236}">
                <a16:creationId xmlns:a16="http://schemas.microsoft.com/office/drawing/2014/main" id="{187F88A4-5B16-AA28-0B69-F8DEA9C95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872" y="1662848"/>
            <a:ext cx="800100" cy="774700"/>
          </a:xfrm>
          <a:prstGeom prst="rect">
            <a:avLst/>
          </a:prstGeom>
        </p:spPr>
      </p:pic>
      <p:sp>
        <p:nvSpPr>
          <p:cNvPr id="14" name="圆角矩形 13">
            <a:extLst>
              <a:ext uri="{FF2B5EF4-FFF2-40B4-BE49-F238E27FC236}">
                <a16:creationId xmlns:a16="http://schemas.microsoft.com/office/drawing/2014/main" id="{BF334DB0-D849-1222-0BDB-B0CA4B0F12AD}"/>
              </a:ext>
            </a:extLst>
          </p:cNvPr>
          <p:cNvSpPr/>
          <p:nvPr/>
        </p:nvSpPr>
        <p:spPr>
          <a:xfrm>
            <a:off x="262643" y="2676810"/>
            <a:ext cx="5796127" cy="1754116"/>
          </a:xfrm>
          <a:prstGeom prst="roundRect">
            <a:avLst>
              <a:gd name="adj" fmla="val 6895"/>
            </a:avLst>
          </a:prstGeom>
          <a:solidFill>
            <a:srgbClr val="FAF3E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8E74B153-A165-847D-D85C-A7989F374098}"/>
              </a:ext>
            </a:extLst>
          </p:cNvPr>
          <p:cNvSpPr/>
          <p:nvPr/>
        </p:nvSpPr>
        <p:spPr>
          <a:xfrm>
            <a:off x="254699" y="2687004"/>
            <a:ext cx="5796127" cy="436779"/>
          </a:xfrm>
          <a:prstGeom prst="roundRect">
            <a:avLst>
              <a:gd name="adj" fmla="val 6895"/>
            </a:avLst>
          </a:prstGeom>
          <a:solidFill>
            <a:srgbClr val="F7E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51EFBBA-C50B-0FB7-8CA7-8D0FE2F101DB}"/>
              </a:ext>
            </a:extLst>
          </p:cNvPr>
          <p:cNvSpPr txBox="1"/>
          <p:nvPr/>
        </p:nvSpPr>
        <p:spPr>
          <a:xfrm>
            <a:off x="2007185" y="2720727"/>
            <a:ext cx="230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8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Optimality</a:t>
            </a:r>
            <a:r>
              <a:rPr lang="zh-CN" altLang="en-US" sz="18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Condition</a:t>
            </a:r>
            <a:endParaRPr kumimoji="1" lang="zh-CN" altLang="en-US" sz="1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F54F7AD5-EF59-7F22-42E7-3F58975A3B9F}"/>
                  </a:ext>
                </a:extLst>
              </p:cNvPr>
              <p:cNvSpPr txBox="1"/>
              <p:nvPr/>
            </p:nvSpPr>
            <p:spPr>
              <a:xfrm>
                <a:off x="1298895" y="3491201"/>
                <a:ext cx="4524315" cy="5338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kumimoji="1" lang="en-US" altLang="zh-CN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𝒥</m:t>
                        </m:r>
                      </m:num>
                      <m:den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𝛿𝜌</m:t>
                        </m:r>
                      </m:den>
                    </m:f>
                    <m:r>
                      <a:rPr kumimoji="1" lang="en-US" altLang="zh-CN" sz="1800" b="0" i="1" dirty="0" smtClean="0">
                        <a:latin typeface="Cambria Math" panose="02040503050406030204" pitchFamily="18" charset="0"/>
                      </a:rPr>
                      <m:t>=0</m:t>
                    </m:r>
                    <m:r>
                      <a:rPr kumimoji="1" lang="en-US" altLang="zh-CN" sz="1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sSub>
                      <m:sSubPr>
                        <m:ctrlPr>
                          <a:rPr kumimoji="1" lang="en-US" altLang="zh-CN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8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zh-CN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kumimoji="1" lang="en-US" altLang="zh-CN" sz="180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kumimoji="1" lang="en-US" altLang="zh-CN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kumimoji="1" lang="en-US" altLang="zh-CN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kumimoji="1" lang="en-US" altLang="zh-CN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m:rPr>
                        <m:sty m:val="p"/>
                      </m:rPr>
                      <a:rPr kumimoji="1" lang="el-GR" altLang="zh-CN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kumimoji="1" lang="en-US" altLang="zh-CN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1"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kumimoji="1"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kumimoji="1"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1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p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zh-CN" sz="18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num>
                      <m:den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sSub>
                          <m:sSubPr>
                            <m:ctrlPr>
                              <a:rPr kumimoji="1" lang="en-US" altLang="zh-CN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  <m:r>
                      <a:rPr kumimoji="1" lang="en-US" altLang="zh-CN" sz="1800" i="1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1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1" lang="en-US" altLang="zh-CN" sz="1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zh-CN" altLang="en-US" sz="1800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F54F7AD5-EF59-7F22-42E7-3F58975A3B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895" y="3491201"/>
                <a:ext cx="4524315" cy="533800"/>
              </a:xfrm>
              <a:prstGeom prst="rect">
                <a:avLst/>
              </a:prstGeom>
              <a:blipFill>
                <a:blip r:embed="rId5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图片 19">
            <a:extLst>
              <a:ext uri="{FF2B5EF4-FFF2-40B4-BE49-F238E27FC236}">
                <a16:creationId xmlns:a16="http://schemas.microsoft.com/office/drawing/2014/main" id="{1DE3081A-3514-36B1-2876-5DEFDFC61A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127" y="3235463"/>
            <a:ext cx="602478" cy="503996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2A5A153C-58C9-EC98-B67B-F745B820DFF8}"/>
              </a:ext>
            </a:extLst>
          </p:cNvPr>
          <p:cNvSpPr txBox="1"/>
          <p:nvPr/>
        </p:nvSpPr>
        <p:spPr>
          <a:xfrm>
            <a:off x="164007" y="3739459"/>
            <a:ext cx="1092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Planning</a:t>
            </a:r>
            <a:r>
              <a:rPr kumimoji="1"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HJB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8C0C20FA-72B3-FAC6-101C-641D94C6AB68}"/>
                  </a:ext>
                </a:extLst>
              </p:cNvPr>
              <p:cNvSpPr txBox="1"/>
              <p:nvPr/>
            </p:nvSpPr>
            <p:spPr>
              <a:xfrm>
                <a:off x="1096606" y="3154159"/>
                <a:ext cx="34335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HJB</a:t>
                </a:r>
                <a:r>
                  <a:rPr kumimoji="1" lang="zh-CN" alt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Equation</a:t>
                </a:r>
                <a:r>
                  <a:rPr kumimoji="1" lang="zh-CN" alt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(Variational on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kumimoji="1"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kumimoji="1"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8C0C20FA-72B3-FAC6-101C-641D94C6AB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606" y="3154159"/>
                <a:ext cx="3433569" cy="369332"/>
              </a:xfrm>
              <a:prstGeom prst="rect">
                <a:avLst/>
              </a:prstGeom>
              <a:blipFill>
                <a:blip r:embed="rId7"/>
                <a:stretch>
                  <a:fillRect l="-1476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本框 23">
            <a:extLst>
              <a:ext uri="{FF2B5EF4-FFF2-40B4-BE49-F238E27FC236}">
                <a16:creationId xmlns:a16="http://schemas.microsoft.com/office/drawing/2014/main" id="{6B4529FC-A556-3DD1-6D40-E0DF49273B41}"/>
              </a:ext>
            </a:extLst>
          </p:cNvPr>
          <p:cNvSpPr txBox="1"/>
          <p:nvPr/>
        </p:nvSpPr>
        <p:spPr>
          <a:xfrm>
            <a:off x="991286" y="4022626"/>
            <a:ext cx="5126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Backward propagation, calculates spacetime value function.</a:t>
            </a:r>
            <a:endParaRPr kumimoji="1"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E9BD29EF-399A-E1C3-ECAC-F786522193FE}"/>
              </a:ext>
            </a:extLst>
          </p:cNvPr>
          <p:cNvSpPr/>
          <p:nvPr/>
        </p:nvSpPr>
        <p:spPr>
          <a:xfrm>
            <a:off x="262642" y="4493759"/>
            <a:ext cx="5796127" cy="1754116"/>
          </a:xfrm>
          <a:prstGeom prst="roundRect">
            <a:avLst>
              <a:gd name="adj" fmla="val 6895"/>
            </a:avLst>
          </a:prstGeom>
          <a:solidFill>
            <a:srgbClr val="FAF3E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8EC35906-A1DB-9392-92B2-7C4623DE299D}"/>
                  </a:ext>
                </a:extLst>
              </p:cNvPr>
              <p:cNvSpPr txBox="1"/>
              <p:nvPr/>
            </p:nvSpPr>
            <p:spPr>
              <a:xfrm>
                <a:off x="1389587" y="4983936"/>
                <a:ext cx="4453079" cy="665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CN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kumimoji="1" lang="en-US" altLang="zh-CN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𝒥</m:t>
                          </m:r>
                        </m:num>
                        <m:den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𝛿𝜙</m:t>
                          </m:r>
                        </m:den>
                      </m:f>
                      <m:r>
                        <a:rPr kumimoji="1" lang="en-US" altLang="zh-CN" sz="1800" b="0" i="1" dirty="0" smtClean="0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kumimoji="1" lang="en-US" altLang="zh-CN" sz="1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b>
                        <m:sSubPr>
                          <m:ctrlPr>
                            <a:rPr kumimoji="1" lang="en-US" altLang="zh-CN" sz="1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kumimoji="1" lang="en-US" altLang="zh-CN" sz="1800" i="1" dirty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kumimoji="1" lang="en-US" altLang="zh-CN" sz="1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kumimoji="1" lang="en-US" altLang="zh-CN" sz="1800" i="1" dirty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kumimoji="1" lang="en-US" altLang="zh-CN" sz="1800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kumimoji="1" lang="en-US" altLang="zh-CN" sz="1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kumimoji="1" lang="en-US" altLang="zh-CN" sz="1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d>
                        <m:dPr>
                          <m:ctrlPr>
                            <a:rPr kumimoji="1" lang="en-US" altLang="zh-CN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sz="18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8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kumimoji="1" lang="en-US" altLang="zh-CN" sz="18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zh-CN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18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kumimoji="1" lang="en-US" altLang="zh-CN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kumimoji="1" lang="en-US" altLang="zh-CN" sz="1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kumimoji="1" lang="en-US" altLang="zh-CN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kumimoji="1" lang="en-US" altLang="zh-CN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m:rPr>
                          <m:sty m:val="p"/>
                        </m:rPr>
                        <a:rPr kumimoji="1" lang="el-GR" altLang="zh-CN" sz="1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kumimoji="1" lang="en-US" altLang="zh-CN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kumimoji="1" lang="en-US" altLang="zh-CN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kumimoji="1" lang="en-US" altLang="zh-CN" sz="1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8EC35906-A1DB-9392-92B2-7C4623DE2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9587" y="4983936"/>
                <a:ext cx="4453079" cy="665567"/>
              </a:xfrm>
              <a:prstGeom prst="rect">
                <a:avLst/>
              </a:prstGeom>
              <a:blipFill>
                <a:blip r:embed="rId8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文本框 28">
            <a:extLst>
              <a:ext uri="{FF2B5EF4-FFF2-40B4-BE49-F238E27FC236}">
                <a16:creationId xmlns:a16="http://schemas.microsoft.com/office/drawing/2014/main" id="{629B7B78-7CCD-5362-EF8E-A8615D955E36}"/>
              </a:ext>
            </a:extLst>
          </p:cNvPr>
          <p:cNvSpPr txBox="1"/>
          <p:nvPr/>
        </p:nvSpPr>
        <p:spPr>
          <a:xfrm>
            <a:off x="229282" y="5232050"/>
            <a:ext cx="1197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</a:t>
            </a:r>
          </a:p>
          <a:p>
            <a:pPr algn="ctr"/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Density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B900E844-C8D9-3C3B-0F79-533B4D81381D}"/>
                  </a:ext>
                </a:extLst>
              </p:cNvPr>
              <p:cNvSpPr txBox="1"/>
              <p:nvPr/>
            </p:nvSpPr>
            <p:spPr>
              <a:xfrm>
                <a:off x="1187298" y="4646894"/>
                <a:ext cx="33731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FPK</a:t>
                </a:r>
                <a:r>
                  <a:rPr kumimoji="1" lang="zh-CN" alt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Equation</a:t>
                </a:r>
                <a:r>
                  <a:rPr kumimoji="1" lang="zh-CN" alt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(Variational on </a:t>
                </a:r>
                <a14:m>
                  <m:oMath xmlns:m="http://schemas.openxmlformats.org/officeDocument/2006/math">
                    <m:r>
                      <a:rPr kumimoji="1" lang="en-US" altLang="zh-CN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kumimoji="1"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kumimoji="1"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B900E844-C8D9-3C3B-0F79-533B4D8138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298" y="4646894"/>
                <a:ext cx="3373168" cy="369332"/>
              </a:xfrm>
              <a:prstGeom prst="rect">
                <a:avLst/>
              </a:prstGeom>
              <a:blipFill>
                <a:blip r:embed="rId9"/>
                <a:stretch>
                  <a:fillRect l="-1498" t="-6452" r="-375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53DBDB6B-D31A-B042-B646-25083715D176}"/>
                  </a:ext>
                </a:extLst>
              </p:cNvPr>
              <p:cNvSpPr txBox="1"/>
              <p:nvPr/>
            </p:nvSpPr>
            <p:spPr>
              <a:xfrm>
                <a:off x="983341" y="5834363"/>
                <a:ext cx="508414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Forward</a:t>
                </a:r>
                <a:r>
                  <a:rPr kumimoji="1" lang="zh-CN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evolution, drives particles flow along </a:t>
                </a:r>
                <a14:m>
                  <m:oMath xmlns:m="http://schemas.openxmlformats.org/officeDocument/2006/math">
                    <m:r>
                      <a:rPr kumimoji="1" lang="en-US" altLang="zh-CN" sz="16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kumimoji="1" lang="en-US" altLang="zh-CN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kumimoji="1"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kumimoji="1"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kumimoji="1"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kumimoji="1"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53DBDB6B-D31A-B042-B646-25083715D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341" y="5834363"/>
                <a:ext cx="5084149" cy="338554"/>
              </a:xfrm>
              <a:prstGeom prst="rect">
                <a:avLst/>
              </a:prstGeom>
              <a:blipFill>
                <a:blip r:embed="rId10"/>
                <a:stretch>
                  <a:fillRect l="-748" t="-7143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图片 31">
            <a:extLst>
              <a:ext uri="{FF2B5EF4-FFF2-40B4-BE49-F238E27FC236}">
                <a16:creationId xmlns:a16="http://schemas.microsoft.com/office/drawing/2014/main" id="{C79B197C-8ED3-BAA5-2172-B597BD8B9E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1155" y="4637230"/>
            <a:ext cx="667631" cy="640100"/>
          </a:xfrm>
          <a:prstGeom prst="rect">
            <a:avLst/>
          </a:prstGeom>
        </p:spPr>
      </p:pic>
      <p:sp>
        <p:nvSpPr>
          <p:cNvPr id="34" name="圆角矩形 33">
            <a:extLst>
              <a:ext uri="{FF2B5EF4-FFF2-40B4-BE49-F238E27FC236}">
                <a16:creationId xmlns:a16="http://schemas.microsoft.com/office/drawing/2014/main" id="{CB2E039C-5731-164A-274F-CC94AB7A3AD8}"/>
              </a:ext>
            </a:extLst>
          </p:cNvPr>
          <p:cNvSpPr/>
          <p:nvPr/>
        </p:nvSpPr>
        <p:spPr>
          <a:xfrm>
            <a:off x="6203778" y="2676233"/>
            <a:ext cx="5796127" cy="3496683"/>
          </a:xfrm>
          <a:prstGeom prst="roundRect">
            <a:avLst>
              <a:gd name="adj" fmla="val 6895"/>
            </a:avLst>
          </a:prstGeom>
          <a:solidFill>
            <a:srgbClr val="FAF3E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圆角矩形 34">
            <a:extLst>
              <a:ext uri="{FF2B5EF4-FFF2-40B4-BE49-F238E27FC236}">
                <a16:creationId xmlns:a16="http://schemas.microsoft.com/office/drawing/2014/main" id="{6EB42C03-C7A9-9E40-2880-71FC65B6CE2B}"/>
              </a:ext>
            </a:extLst>
          </p:cNvPr>
          <p:cNvSpPr/>
          <p:nvPr/>
        </p:nvSpPr>
        <p:spPr>
          <a:xfrm>
            <a:off x="6195834" y="2686428"/>
            <a:ext cx="5796127" cy="436779"/>
          </a:xfrm>
          <a:prstGeom prst="roundRect">
            <a:avLst>
              <a:gd name="adj" fmla="val 6895"/>
            </a:avLst>
          </a:prstGeom>
          <a:solidFill>
            <a:srgbClr val="F7E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F1316B5B-9D63-DD5E-6F8F-350594C4AB6D}"/>
              </a:ext>
            </a:extLst>
          </p:cNvPr>
          <p:cNvSpPr txBox="1"/>
          <p:nvPr/>
        </p:nvSpPr>
        <p:spPr>
          <a:xfrm>
            <a:off x="6706260" y="2703205"/>
            <a:ext cx="4910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Coupled forward-backward (HJB-FPK) system</a:t>
            </a:r>
            <a:endParaRPr kumimoji="1" lang="zh-CN" altLang="en-US" sz="1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6421F4D0-3EEB-87B1-20EC-EB0FBBB2719C}"/>
                  </a:ext>
                </a:extLst>
              </p:cNvPr>
              <p:cNvSpPr txBox="1"/>
              <p:nvPr/>
            </p:nvSpPr>
            <p:spPr>
              <a:xfrm>
                <a:off x="6418060" y="3324278"/>
                <a:ext cx="3418115" cy="5338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8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zh-CN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kumimoji="1" lang="en-US" altLang="zh-CN" sz="180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kumimoji="1" lang="en-US" altLang="zh-CN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kumimoji="1" lang="en-US" altLang="zh-CN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kumimoji="1" lang="en-US" altLang="zh-CN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m:rPr>
                        <m:sty m:val="p"/>
                      </m:rPr>
                      <a:rPr kumimoji="1" lang="el-GR" altLang="zh-CN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kumimoji="1" lang="en-US" altLang="zh-CN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1"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kumimoji="1"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kumimoji="1"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1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p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zh-CN" sz="18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num>
                      <m:den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sSub>
                          <m:sSubPr>
                            <m:ctrlPr>
                              <a:rPr kumimoji="1" lang="en-US" altLang="zh-CN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  <m:r>
                      <a:rPr kumimoji="1" lang="en-US" altLang="zh-CN" sz="1800" i="1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1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1" lang="en-US" altLang="zh-CN" sz="1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zh-CN" altLang="en-US" sz="1800" dirty="0"/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6421F4D0-3EEB-87B1-20EC-EB0FBBB271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8060" y="3324278"/>
                <a:ext cx="3418115" cy="533800"/>
              </a:xfrm>
              <a:prstGeom prst="rect">
                <a:avLst/>
              </a:prstGeom>
              <a:blipFill>
                <a:blip r:embed="rId12"/>
                <a:stretch>
                  <a:fillRect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9EE50953-2CC7-C773-EED6-DF6AF081FEF8}"/>
                  </a:ext>
                </a:extLst>
              </p:cNvPr>
              <p:cNvSpPr txBox="1"/>
              <p:nvPr/>
            </p:nvSpPr>
            <p:spPr>
              <a:xfrm>
                <a:off x="6418060" y="3812231"/>
                <a:ext cx="337091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kumimoji="1" lang="en-US" altLang="zh-CN" sz="1800" i="1" dirty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kumimoji="1" lang="en-US" altLang="zh-CN" sz="1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kumimoji="1" lang="en-US" altLang="zh-CN" sz="1800" i="1" dirty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kumimoji="1" lang="en-US" altLang="zh-CN" sz="1800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kumimoji="1" lang="en-US" altLang="zh-CN" sz="1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kumimoji="1" lang="en-US" altLang="zh-CN" sz="1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d>
                        <m:dPr>
                          <m:ctrlPr>
                            <a:rPr kumimoji="1" lang="en-US" altLang="zh-CN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sz="18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8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kumimoji="1" lang="en-US" altLang="zh-CN" sz="18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zh-CN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18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kumimoji="1" lang="en-US" altLang="zh-CN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kumimoji="1" lang="en-US" altLang="zh-CN" sz="1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kumimoji="1" lang="en-US" altLang="zh-CN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kumimoji="1" lang="en-US" altLang="zh-CN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m:rPr>
                          <m:sty m:val="p"/>
                        </m:rPr>
                        <a:rPr kumimoji="1" lang="el-GR" altLang="zh-CN" sz="1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kumimoji="1" lang="en-US" altLang="zh-CN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kumimoji="1" lang="en-US" altLang="zh-CN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kumimoji="1" lang="en-US" altLang="zh-CN" sz="1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9EE50953-2CC7-C773-EED6-DF6AF081FE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8060" y="3812231"/>
                <a:ext cx="3370913" cy="369332"/>
              </a:xfrm>
              <a:prstGeom prst="rect">
                <a:avLst/>
              </a:prstGeom>
              <a:blipFill>
                <a:blip r:embed="rId1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C18C586A-9A24-7934-BCF7-0152CE028DCD}"/>
                  </a:ext>
                </a:extLst>
              </p:cNvPr>
              <p:cNvSpPr txBox="1"/>
              <p:nvPr/>
            </p:nvSpPr>
            <p:spPr>
              <a:xfrm>
                <a:off x="6418060" y="4201124"/>
                <a:ext cx="244862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sz="1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noise</m:t>
                          </m:r>
                        </m:sub>
                      </m:sSub>
                      <m:r>
                        <a:rPr kumimoji="1" lang="en-US" altLang="zh-CN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(0,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C18C586A-9A24-7934-BCF7-0152CE028D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8060" y="4201124"/>
                <a:ext cx="2448622" cy="369332"/>
              </a:xfrm>
              <a:prstGeom prst="rect">
                <a:avLst/>
              </a:prstGeom>
              <a:blipFill>
                <a:blip r:embed="rId14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777D853C-A783-3736-86C7-9E7397C737BA}"/>
                  </a:ext>
                </a:extLst>
              </p:cNvPr>
              <p:cNvSpPr txBox="1"/>
              <p:nvPr/>
            </p:nvSpPr>
            <p:spPr>
              <a:xfrm>
                <a:off x="6487706" y="4617739"/>
                <a:ext cx="2187565" cy="5332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,1</m:t>
                        </m:r>
                      </m:e>
                    </m:d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kumimoji="1" lang="en-US" altLang="zh-CN" sz="1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𝒢</m:t>
                        </m:r>
                      </m:num>
                      <m:den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sSub>
                          <m:sSubPr>
                            <m:ctrlPr>
                              <a:rPr kumimoji="1"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kumimoji="1" lang="en-US" altLang="zh-CN" sz="1800" i="1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1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1" lang="en-US" altLang="zh-CN" sz="1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777D853C-A783-3736-86C7-9E7397C737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7706" y="4617739"/>
                <a:ext cx="2187565" cy="533288"/>
              </a:xfrm>
              <a:prstGeom prst="rect">
                <a:avLst/>
              </a:prstGeom>
              <a:blipFill>
                <a:blip r:embed="rId15"/>
                <a:stretch>
                  <a:fillRect l="-575"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左大括号 47">
            <a:extLst>
              <a:ext uri="{FF2B5EF4-FFF2-40B4-BE49-F238E27FC236}">
                <a16:creationId xmlns:a16="http://schemas.microsoft.com/office/drawing/2014/main" id="{F2D74BBC-67BD-EED1-17B4-171EAA58096C}"/>
              </a:ext>
            </a:extLst>
          </p:cNvPr>
          <p:cNvSpPr/>
          <p:nvPr/>
        </p:nvSpPr>
        <p:spPr>
          <a:xfrm>
            <a:off x="6277764" y="3458001"/>
            <a:ext cx="209942" cy="1641173"/>
          </a:xfrm>
          <a:prstGeom prst="leftBrace">
            <a:avLst>
              <a:gd name="adj1" fmla="val 102386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0" name="圆角矩形 49">
            <a:extLst>
              <a:ext uri="{FF2B5EF4-FFF2-40B4-BE49-F238E27FC236}">
                <a16:creationId xmlns:a16="http://schemas.microsoft.com/office/drawing/2014/main" id="{A68B2C89-7D5D-7CDF-5AED-694024EFD3A3}"/>
              </a:ext>
            </a:extLst>
          </p:cNvPr>
          <p:cNvSpPr/>
          <p:nvPr/>
        </p:nvSpPr>
        <p:spPr>
          <a:xfrm>
            <a:off x="9305072" y="4223007"/>
            <a:ext cx="1699630" cy="506973"/>
          </a:xfrm>
          <a:prstGeom prst="roundRect">
            <a:avLst>
              <a:gd name="adj" fmla="val 8131"/>
            </a:avLst>
          </a:prstGeom>
          <a:solidFill>
            <a:srgbClr val="F5E3C0"/>
          </a:solidFill>
          <a:ln>
            <a:solidFill>
              <a:srgbClr val="AE81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F2116F19-E018-3C3F-F817-61CAF98DF487}"/>
              </a:ext>
            </a:extLst>
          </p:cNvPr>
          <p:cNvSpPr txBox="1"/>
          <p:nvPr/>
        </p:nvSpPr>
        <p:spPr>
          <a:xfrm>
            <a:off x="9496483" y="4292894"/>
            <a:ext cx="1352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Value / HJB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圆角矩形 53">
            <a:extLst>
              <a:ext uri="{FF2B5EF4-FFF2-40B4-BE49-F238E27FC236}">
                <a16:creationId xmlns:a16="http://schemas.microsoft.com/office/drawing/2014/main" id="{313B7E2B-6261-7769-ABC6-0BD735D41722}"/>
              </a:ext>
            </a:extLst>
          </p:cNvPr>
          <p:cNvSpPr/>
          <p:nvPr/>
        </p:nvSpPr>
        <p:spPr>
          <a:xfrm>
            <a:off x="9314363" y="5281363"/>
            <a:ext cx="1699630" cy="506973"/>
          </a:xfrm>
          <a:prstGeom prst="roundRect">
            <a:avLst>
              <a:gd name="adj" fmla="val 8131"/>
            </a:avLst>
          </a:prstGeom>
          <a:solidFill>
            <a:srgbClr val="F5E3C0"/>
          </a:solidFill>
          <a:ln>
            <a:solidFill>
              <a:srgbClr val="AE81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142B2085-6FDE-51B6-A89D-638B78BA9DAB}"/>
              </a:ext>
            </a:extLst>
          </p:cNvPr>
          <p:cNvSpPr txBox="1"/>
          <p:nvPr/>
        </p:nvSpPr>
        <p:spPr>
          <a:xfrm>
            <a:off x="9314398" y="5337085"/>
            <a:ext cx="1886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 / FPK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图片 55">
            <a:extLst>
              <a:ext uri="{FF2B5EF4-FFF2-40B4-BE49-F238E27FC236}">
                <a16:creationId xmlns:a16="http://schemas.microsoft.com/office/drawing/2014/main" id="{7F5CA2D1-49C4-384C-554C-D7B6B132B87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41541" y="4752185"/>
            <a:ext cx="124248" cy="506973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30880E70-351D-ACE6-D8AA-CAFE3A12E20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48199" y="4768749"/>
            <a:ext cx="133621" cy="506973"/>
          </a:xfrm>
          <a:prstGeom prst="rect">
            <a:avLst/>
          </a:prstGeom>
        </p:spPr>
      </p:pic>
      <p:sp>
        <p:nvSpPr>
          <p:cNvPr id="58" name="文本框 57">
            <a:extLst>
              <a:ext uri="{FF2B5EF4-FFF2-40B4-BE49-F238E27FC236}">
                <a16:creationId xmlns:a16="http://schemas.microsoft.com/office/drawing/2014/main" id="{ED7D4137-597F-27BF-8E5D-59509B776091}"/>
              </a:ext>
            </a:extLst>
          </p:cNvPr>
          <p:cNvSpPr txBox="1"/>
          <p:nvPr/>
        </p:nvSpPr>
        <p:spPr>
          <a:xfrm>
            <a:off x="7795260" y="5419004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state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CF68BB67-928F-231C-5A05-7BA9C62B609E}"/>
              </a:ext>
            </a:extLst>
          </p:cNvPr>
          <p:cNvSpPr txBox="1"/>
          <p:nvPr/>
        </p:nvSpPr>
        <p:spPr>
          <a:xfrm>
            <a:off x="8659332" y="4805116"/>
            <a:ext cx="1291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Mean-field term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13B5AD74-598F-7710-F7F3-2CF231351412}"/>
              </a:ext>
            </a:extLst>
          </p:cNvPr>
          <p:cNvSpPr txBox="1"/>
          <p:nvPr/>
        </p:nvSpPr>
        <p:spPr>
          <a:xfrm>
            <a:off x="10281820" y="4815307"/>
            <a:ext cx="12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1EAD8EE2-E34C-78D0-F678-D490ADB80EE3}"/>
              </a:ext>
            </a:extLst>
          </p:cNvPr>
          <p:cNvSpPr txBox="1"/>
          <p:nvPr/>
        </p:nvSpPr>
        <p:spPr>
          <a:xfrm>
            <a:off x="10032249" y="3902840"/>
            <a:ext cx="196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Terminal condition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62DCB96-73AE-7CBF-E462-894E4D4A502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047" y="5385978"/>
            <a:ext cx="757873" cy="37893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020BC0-DF4C-47AA-2B56-6CA6FD98FC1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038" y="3473038"/>
            <a:ext cx="984250" cy="4914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D163E7A6-27DB-26AF-F321-DA3D24B15EAF}"/>
                  </a:ext>
                </a:extLst>
              </p:cNvPr>
              <p:cNvSpPr txBox="1"/>
              <p:nvPr/>
            </p:nvSpPr>
            <p:spPr>
              <a:xfrm>
                <a:off x="229282" y="893693"/>
                <a:ext cx="1889300" cy="4885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1" lang="en" altLang="zh-CN" sz="1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1" lang="en" altLang="zh-CN" sz="18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1" lang="en" altLang="zh-CN" sz="180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kumimoji="1" lang="en" altLang="zh-CN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kumimoji="1" lang="en" altLang="zh-CN" sz="18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kumimoji="1" lang="en" altLang="zh-CN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" altLang="zh-CN" sz="180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kumimoji="1" lang="en-US" altLang="zh-CN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lim>
                              </m:limLow>
                            </m:fName>
                            <m:e>
                              <m:r>
                                <a:rPr kumimoji="1" lang="en" altLang="zh-CN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𝒥</m:t>
                              </m:r>
                            </m:e>
                          </m:func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kumimoji="1" lang="zh-CN" altLang="en-US" sz="1800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D163E7A6-27DB-26AF-F321-DA3D24B15E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282" y="893693"/>
                <a:ext cx="1889300" cy="488532"/>
              </a:xfrm>
              <a:prstGeom prst="rect">
                <a:avLst/>
              </a:prstGeom>
              <a:blipFill>
                <a:blip r:embed="rId20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4B1BAE01-D752-1CFA-DC12-E34BF9C3B4E9}"/>
                  </a:ext>
                </a:extLst>
              </p:cNvPr>
              <p:cNvSpPr txBox="1"/>
              <p:nvPr/>
            </p:nvSpPr>
            <p:spPr>
              <a:xfrm>
                <a:off x="1307377" y="1201973"/>
                <a:ext cx="9792802" cy="4282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zh-CN" altLang="en-US" sz="1800" i="1" smtClean="0">
                        <a:latin typeface="Cambria Math" panose="02040503050406030204" pitchFamily="18" charset="0"/>
                      </a:rPr>
                      <m:t>𝒥</m:t>
                    </m:r>
                    <m:d>
                      <m:d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kumimoji="1" lang="en-US" altLang="zh-CN" sz="1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kumimoji="1" lang="en" altLang="zh-CN" sz="18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kumimoji="1" lang="en" altLang="zh-CN" sz="1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kumimoji="1" lang="en-US" altLang="zh-CN" sz="1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kumimoji="1" lang="en-US" altLang="zh-CN" sz="18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1" lang="en" altLang="zh-CN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trlPr>
                                  <a:rPr kumimoji="1" lang="en" altLang="zh-CN" sz="18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sty m:val="p"/>
                                    <m:brk m:alnAt="23"/>
                                  </m:rPr>
                                  <a:rPr kumimoji="1" lang="el-GR" altLang="zh-CN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Ω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kumimoji="1" lang="en" altLang="zh-CN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kumimoji="1" lang="en-US" altLang="zh-CN" sz="180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r>
                                  <a:rPr kumimoji="1" lang="en-US" altLang="zh-CN" sz="18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kumimoji="1" lang="en-US" altLang="zh-CN" sz="1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kumimoji="1" lang="en-US" altLang="zh-CN" sz="18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nary>
                            <m:d>
                              <m:dPr>
                                <m:ctrlPr>
                                  <a:rPr kumimoji="1" lang="en" altLang="zh-CN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1" lang="en-US" altLang="zh-CN" sz="18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18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</m:e>
                                  <m:sub>
                                    <m:r>
                                      <a:rPr kumimoji="1" lang="en-US" altLang="zh-CN" sz="1800" i="1" dirty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r>
                                  <a:rPr kumimoji="1" lang="en-US" altLang="zh-CN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kumimoji="1" lang="en-US" altLang="zh-CN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kumimoji="1" lang="en-US" altLang="zh-CN" sz="18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18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𝜐</m:t>
                                    </m:r>
                                  </m:e>
                                  <m:sub>
                                    <m:r>
                                      <a:rPr kumimoji="1" lang="en-US" altLang="zh-CN" sz="18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r>
                                  <m:rPr>
                                    <m:sty m:val="p"/>
                                  </m:rPr>
                                  <a:rPr kumimoji="1" lang="el-GR" altLang="zh-CN" sz="18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kumimoji="1" lang="en-US" altLang="zh-CN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kumimoji="1"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1"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kumimoji="1"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kumimoji="1"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kumimoji="1" lang="en-US" altLang="zh-CN" sz="1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kumimoji="1" lang="en-US" altLang="zh-CN" sz="1800" i="1" dirty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∇</m:t>
                                        </m:r>
                                        <m:r>
                                          <a:rPr kumimoji="1" lang="en-US" altLang="zh-CN" sz="1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kumimoji="1" lang="en-US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</a:rPr>
                              <m:t>𝑑𝑥</m:t>
                            </m:r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ℱ</m:t>
                            </m:r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kumimoji="1" lang="en-US" altLang="zh-CN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kumimoji="1" lang="en-US" altLang="zh-CN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  <m:r>
                          <a:rPr kumimoji="1" lang="en-US" altLang="zh-CN" sz="1800" i="1">
                            <a:latin typeface="Cambria Math" panose="02040503050406030204" pitchFamily="18" charset="0"/>
                          </a:rPr>
                          <m:t>𝑑𝑠</m:t>
                        </m:r>
                      </m:e>
                    </m:nary>
                    <m:r>
                      <a:rPr kumimoji="1" lang="en-US" altLang="zh-CN" sz="18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⟨"/>
                        <m:endChr m:val="⟩"/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d>
                          <m:dPr>
                            <m:ctrlP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·,0</m:t>
                            </m:r>
                          </m:e>
                        </m:d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kumimoji="1" lang="en-US" altLang="zh-CN" sz="18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i="1">
                        <a:latin typeface="Cambria Math" panose="02040503050406030204" pitchFamily="18" charset="0"/>
                      </a:rPr>
                      <m:t>+</m:t>
                    </m:r>
                    <m:r>
                      <a:rPr kumimoji="1" lang="en-US" altLang="zh-CN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𝒢</m:t>
                    </m:r>
                    <m:d>
                      <m:dPr>
                        <m:ctrlPr>
                          <a:rPr kumimoji="1"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d>
                      <m:dPr>
                        <m:begChr m:val="⟨"/>
                        <m:endChr m:val="⟩"/>
                        <m:ctrlPr>
                          <a:rPr kumimoji="1" lang="en-US" altLang="zh-CN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d>
                          <m:dPr>
                            <m:ctrlPr>
                              <a:rPr kumimoji="1"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·,</m:t>
                            </m:r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kumimoji="1" lang="zh-CN" altLang="en-US" sz="1800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4B1BAE01-D752-1CFA-DC12-E34BF9C3B4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7377" y="1201973"/>
                <a:ext cx="9792802" cy="428259"/>
              </a:xfrm>
              <a:prstGeom prst="rect">
                <a:avLst/>
              </a:prstGeom>
              <a:blipFill>
                <a:blip r:embed="rId21"/>
                <a:stretch>
                  <a:fillRect l="-906" t="-108571" b="-17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1497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圆角矩形 39">
            <a:extLst>
              <a:ext uri="{FF2B5EF4-FFF2-40B4-BE49-F238E27FC236}">
                <a16:creationId xmlns:a16="http://schemas.microsoft.com/office/drawing/2014/main" id="{2B391961-9DA0-D17E-E748-DEE57D35888A}"/>
              </a:ext>
            </a:extLst>
          </p:cNvPr>
          <p:cNvSpPr/>
          <p:nvPr/>
        </p:nvSpPr>
        <p:spPr>
          <a:xfrm>
            <a:off x="254701" y="5107260"/>
            <a:ext cx="11682595" cy="873976"/>
          </a:xfrm>
          <a:prstGeom prst="roundRect">
            <a:avLst>
              <a:gd name="adj" fmla="val 8117"/>
            </a:avLst>
          </a:prstGeom>
          <a:solidFill>
            <a:srgbClr val="FCEE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FFFA0496-EFD3-D247-C8E5-07CB4F3F4014}"/>
              </a:ext>
            </a:extLst>
          </p:cNvPr>
          <p:cNvSpPr/>
          <p:nvPr/>
        </p:nvSpPr>
        <p:spPr>
          <a:xfrm>
            <a:off x="1322906" y="1809442"/>
            <a:ext cx="3247624" cy="4308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6EA189ED-C8C0-EB55-F211-F90F54BE166D}"/>
              </a:ext>
            </a:extLst>
          </p:cNvPr>
          <p:cNvSpPr/>
          <p:nvPr/>
        </p:nvSpPr>
        <p:spPr>
          <a:xfrm>
            <a:off x="254701" y="808176"/>
            <a:ext cx="11682595" cy="873976"/>
          </a:xfrm>
          <a:prstGeom prst="roundRect">
            <a:avLst>
              <a:gd name="adj" fmla="val 8117"/>
            </a:avLst>
          </a:prstGeom>
          <a:solidFill>
            <a:srgbClr val="FCEE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C7E573C-A15F-4C08-ADFC-E7FE2A05BC76}"/>
              </a:ext>
            </a:extLst>
          </p:cNvPr>
          <p:cNvSpPr txBox="1"/>
          <p:nvPr/>
        </p:nvSpPr>
        <p:spPr>
          <a:xfrm>
            <a:off x="121813" y="19455"/>
            <a:ext cx="10340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Parameterization and Training Objective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6A980258-3A5F-00BA-CD54-3457147A975F}"/>
                  </a:ext>
                </a:extLst>
              </p:cNvPr>
              <p:cNvSpPr txBox="1"/>
              <p:nvPr/>
            </p:nvSpPr>
            <p:spPr>
              <a:xfrm>
                <a:off x="574338" y="935466"/>
                <a:ext cx="1889300" cy="4885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1" lang="en" altLang="zh-CN" sz="1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1" lang="en" altLang="zh-CN" sz="18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1" lang="en" altLang="zh-CN" sz="180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kumimoji="1" lang="en" altLang="zh-CN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kumimoji="1" lang="en" altLang="zh-CN" sz="18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kumimoji="1" lang="en" altLang="zh-CN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" altLang="zh-CN" sz="180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kumimoji="1" lang="en-US" altLang="zh-CN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lim>
                              </m:limLow>
                            </m:fName>
                            <m:e>
                              <m:r>
                                <a:rPr kumimoji="1" lang="en" altLang="zh-CN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𝒥</m:t>
                              </m:r>
                            </m:e>
                          </m:func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kumimoji="1" lang="zh-CN" altLang="en-US" sz="1800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6A980258-3A5F-00BA-CD54-3457147A97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338" y="935466"/>
                <a:ext cx="1889300" cy="488532"/>
              </a:xfrm>
              <a:prstGeom prst="rect">
                <a:avLst/>
              </a:prstGeom>
              <a:blipFill>
                <a:blip r:embed="rId3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9E54B931-70E2-E2C3-EEB8-C3525280C32A}"/>
                  </a:ext>
                </a:extLst>
              </p:cNvPr>
              <p:cNvSpPr txBox="1"/>
              <p:nvPr/>
            </p:nvSpPr>
            <p:spPr>
              <a:xfrm>
                <a:off x="9301737" y="935466"/>
                <a:ext cx="2148986" cy="473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1" lang="en" altLang="zh-CN" sz="1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1" lang="en" altLang="zh-CN" sz="18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1" lang="en" altLang="zh-CN" sz="180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kumimoji="1" lang="en" altLang="zh-CN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kumimoji="1" lang="en" altLang="zh-CN" sz="18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kumimoji="1" lang="en" altLang="zh-CN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" altLang="zh-CN" sz="180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kumimoji="1" lang="en-US" altLang="zh-CN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lim>
                              </m:limLow>
                            </m:fName>
                            <m:e>
                              <m:r>
                                <a:rPr kumimoji="1" lang="en" altLang="zh-CN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𝒥</m:t>
                              </m:r>
                            </m:e>
                          </m:func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p>
                          </m:sSup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kumimoji="1" lang="en-US" altLang="zh-CN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kumimoji="1" lang="en-US" altLang="zh-CN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sub>
                          </m:s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kumimoji="1" lang="zh-CN" altLang="en-US" sz="1800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9E54B931-70E2-E2C3-EEB8-C3525280C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1737" y="935466"/>
                <a:ext cx="2148986" cy="473206"/>
              </a:xfrm>
              <a:prstGeom prst="rect">
                <a:avLst/>
              </a:prstGeom>
              <a:blipFill>
                <a:blip r:embed="rId4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3503AA7-D85D-4271-E31F-0D60CA4C418A}"/>
                  </a:ext>
                </a:extLst>
              </p:cNvPr>
              <p:cNvSpPr txBox="1"/>
              <p:nvPr/>
            </p:nvSpPr>
            <p:spPr>
              <a:xfrm>
                <a:off x="2783275" y="856566"/>
                <a:ext cx="615926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During training, we cannot directly optimize a distribution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 a continuous function </a:t>
                </a:r>
                <a14:m>
                  <m:oMath xmlns:m="http://schemas.openxmlformats.org/officeDocument/2006/math">
                    <m:r>
                      <a:rPr kumimoji="1" lang="en-US" altLang="zh-CN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l-GR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 we need to </a:t>
                </a:r>
                <a:r>
                  <a:rPr lang="en" altLang="zh-CN" sz="1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reformulate</a:t>
                </a:r>
                <a:r>
                  <a:rPr lang="en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it as:</a:t>
                </a:r>
                <a:endParaRPr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3503AA7-D85D-4271-E31F-0D60CA4C41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3275" y="856566"/>
                <a:ext cx="6159260" cy="646331"/>
              </a:xfrm>
              <a:prstGeom prst="rect">
                <a:avLst/>
              </a:prstGeom>
              <a:blipFill>
                <a:blip r:embed="rId5"/>
                <a:stretch>
                  <a:fillRect l="-823" t="-3846" r="-1029" b="-13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E893C866-7E2B-6F22-99E5-D707726FD5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4" r="4983" b="4936"/>
          <a:stretch/>
        </p:blipFill>
        <p:spPr>
          <a:xfrm rot="10800000">
            <a:off x="8389181" y="1172069"/>
            <a:ext cx="851966" cy="2949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75C44B9-6AE0-7AAB-BC97-F582F13B8A0B}"/>
                  </a:ext>
                </a:extLst>
              </p:cNvPr>
              <p:cNvSpPr txBox="1"/>
              <p:nvPr/>
            </p:nvSpPr>
            <p:spPr>
              <a:xfrm>
                <a:off x="2123095" y="1824830"/>
                <a:ext cx="16472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Population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kumimoji="1" lang="en-US" altLang="zh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75C44B9-6AE0-7AAB-BC97-F582F13B8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095" y="1824830"/>
                <a:ext cx="1647246" cy="400110"/>
              </a:xfrm>
              <a:prstGeom prst="rect">
                <a:avLst/>
              </a:prstGeom>
              <a:blipFill>
                <a:blip r:embed="rId7"/>
                <a:stretch>
                  <a:fillRect l="-3846" t="-6061" b="-242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2718C3F7-1339-74FA-65BC-A906133F642C}"/>
              </a:ext>
            </a:extLst>
          </p:cNvPr>
          <p:cNvCxnSpPr>
            <a:cxnSpLocks/>
          </p:cNvCxnSpPr>
          <p:nvPr/>
        </p:nvCxnSpPr>
        <p:spPr>
          <a:xfrm>
            <a:off x="6095998" y="1938667"/>
            <a:ext cx="2" cy="2592962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9345763E-2495-09F6-046D-614E0D4BA60A}"/>
              </a:ext>
            </a:extLst>
          </p:cNvPr>
          <p:cNvSpPr/>
          <p:nvPr/>
        </p:nvSpPr>
        <p:spPr>
          <a:xfrm>
            <a:off x="7621470" y="1830601"/>
            <a:ext cx="3247624" cy="4308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B22AFE8-205C-762C-759F-17B65C324542}"/>
                  </a:ext>
                </a:extLst>
              </p:cNvPr>
              <p:cNvSpPr txBox="1"/>
              <p:nvPr/>
            </p:nvSpPr>
            <p:spPr>
              <a:xfrm>
                <a:off x="8221538" y="1830179"/>
                <a:ext cx="215469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Value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Network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zh-CN" altLang="en-US" sz="20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sub>
                    </m:sSub>
                  </m:oMath>
                </a14:m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B22AFE8-205C-762C-759F-17B65C3245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1538" y="1830179"/>
                <a:ext cx="2154692" cy="400110"/>
              </a:xfrm>
              <a:prstGeom prst="rect">
                <a:avLst/>
              </a:prstGeom>
              <a:blipFill>
                <a:blip r:embed="rId8"/>
                <a:stretch>
                  <a:fillRect l="-2941" t="-9375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5">
            <a:extLst>
              <a:ext uri="{FF2B5EF4-FFF2-40B4-BE49-F238E27FC236}">
                <a16:creationId xmlns:a16="http://schemas.microsoft.com/office/drawing/2014/main" id="{EB02E138-579E-0C4B-2AFA-09DF64A51D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030" y="1840765"/>
            <a:ext cx="757873" cy="3789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36120676-CA9A-6FDE-7440-C47703F99C4A}"/>
                  </a:ext>
                </a:extLst>
              </p:cNvPr>
              <p:cNvSpPr txBox="1"/>
              <p:nvPr/>
            </p:nvSpPr>
            <p:spPr>
              <a:xfrm>
                <a:off x="1447493" y="2428252"/>
                <a:ext cx="31230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kumimoji="1" lang="en-US" altLang="zh-CN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𝑠</m:t>
                      </m:r>
                      <m:sSub>
                        <m:sSub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sz="1800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36120676-CA9A-6FDE-7440-C47703F99C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493" y="2428252"/>
                <a:ext cx="3123034" cy="276999"/>
              </a:xfrm>
              <a:prstGeom prst="rect">
                <a:avLst/>
              </a:prstGeom>
              <a:blipFill>
                <a:blip r:embed="rId10"/>
                <a:stretch>
                  <a:fillRect l="-810" r="-2024" b="-347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0093E9AC-3BFF-FB70-77D3-4925EFF7D742}"/>
                  </a:ext>
                </a:extLst>
              </p:cNvPr>
              <p:cNvSpPr txBox="1"/>
              <p:nvPr/>
            </p:nvSpPr>
            <p:spPr>
              <a:xfrm>
                <a:off x="639275" y="2815247"/>
                <a:ext cx="52598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kumimoji="1" lang="en-US" altLang="zh-CN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kumimoji="1"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</m:t>
                        </m:r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r>
                  <a:rPr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initial Gaussian noise sample</a:t>
                </a:r>
                <a:endParaRPr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0093E9AC-3BFF-FB70-77D3-4925EFF7D7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275" y="2815247"/>
                <a:ext cx="5259811" cy="369332"/>
              </a:xfrm>
              <a:prstGeom prst="rect">
                <a:avLst/>
              </a:prstGeom>
              <a:blipFill>
                <a:blip r:embed="rId11"/>
                <a:stretch>
                  <a:fillRect l="-964" t="-6667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图片 20">
            <a:extLst>
              <a:ext uri="{FF2B5EF4-FFF2-40B4-BE49-F238E27FC236}">
                <a16:creationId xmlns:a16="http://schemas.microsoft.com/office/drawing/2014/main" id="{31D29CAD-09FC-01AC-7068-57526653F3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64" y="1786657"/>
            <a:ext cx="1051958" cy="518774"/>
          </a:xfrm>
          <a:prstGeom prst="rect">
            <a:avLst/>
          </a:prstGeom>
        </p:spPr>
      </p:pic>
      <p:sp>
        <p:nvSpPr>
          <p:cNvPr id="23" name="圆角矩形 22">
            <a:extLst>
              <a:ext uri="{FF2B5EF4-FFF2-40B4-BE49-F238E27FC236}">
                <a16:creationId xmlns:a16="http://schemas.microsoft.com/office/drawing/2014/main" id="{88D836AC-C6AB-8049-C00A-6A7499B3CBED}"/>
              </a:ext>
            </a:extLst>
          </p:cNvPr>
          <p:cNvSpPr/>
          <p:nvPr/>
        </p:nvSpPr>
        <p:spPr>
          <a:xfrm>
            <a:off x="121813" y="3216604"/>
            <a:ext cx="5875729" cy="1096563"/>
          </a:xfrm>
          <a:prstGeom prst="roundRect">
            <a:avLst>
              <a:gd name="adj" fmla="val 6895"/>
            </a:avLst>
          </a:prstGeom>
          <a:solidFill>
            <a:srgbClr val="FAF3E7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D47947FC-A04A-8BE5-995E-BDAED3DEE7D8}"/>
                  </a:ext>
                </a:extLst>
              </p:cNvPr>
              <p:cNvSpPr txBox="1"/>
              <p:nvPr/>
            </p:nvSpPr>
            <p:spPr>
              <a:xfrm>
                <a:off x="137484" y="3231026"/>
                <a:ext cx="5754022" cy="995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zh-CN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Naturally satisfies initial boundary condition: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kumimoji="1" lang="en-US" altLang="zh-CN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,0</m:t>
                        </m:r>
                      </m:e>
                    </m:d>
                    <m:r>
                      <a:rPr kumimoji="1" lang="en-US" altLang="zh-CN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kumimoji="1"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altLang="zh-CN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zh-CN" alt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Directly pushforwards Gaussian distribution into total evolution trajectory</a:t>
                </a:r>
                <a:r>
                  <a:rPr lang="zh-CN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kumimoji="1" lang="en-US" altLang="zh-CN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p>
                    </m:sSubSup>
                    <m:r>
                      <a:rPr kumimoji="1" lang="en-US" altLang="zh-CN" sz="1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kumimoji="1" lang="en-US" altLang="zh-CN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zh-CN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1800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kumimoji="1" lang="en-US" altLang="zh-CN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kumimoji="1" lang="en-US" altLang="zh-CN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</a:rPr>
                                  <m:t>·</m:t>
                                </m:r>
                                <m:r>
                                  <a:rPr kumimoji="1" lang="en-US" altLang="zh-CN" sz="18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kumimoji="1" lang="en-US" altLang="zh-CN" sz="1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  <m:sSub>
                      <m:sSub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en-US" altLang="zh-CN" sz="1800" dirty="0"/>
                  <a:t>.</a:t>
                </a:r>
                <a:endParaRPr kumimoji="1" lang="zh-CN" altLang="en-US" sz="1800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D47947FC-A04A-8BE5-995E-BDAED3DEE7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84" y="3231026"/>
                <a:ext cx="5754022" cy="995081"/>
              </a:xfrm>
              <a:prstGeom prst="rect">
                <a:avLst/>
              </a:prstGeom>
              <a:blipFill>
                <a:blip r:embed="rId13"/>
                <a:stretch>
                  <a:fillRect l="-1104" t="-2532" r="-1987" b="-37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图片 25">
            <a:extLst>
              <a:ext uri="{FF2B5EF4-FFF2-40B4-BE49-F238E27FC236}">
                <a16:creationId xmlns:a16="http://schemas.microsoft.com/office/drawing/2014/main" id="{31F35C20-4349-1E7B-98A2-52403333F6FB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873" y="1819613"/>
            <a:ext cx="873554" cy="49137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83DA4B00-D714-B991-564A-AF5EF526B377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137" y="1755379"/>
            <a:ext cx="605642" cy="5996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90F411D5-A629-CD70-974C-6740567867C2}"/>
                  </a:ext>
                </a:extLst>
              </p:cNvPr>
              <p:cNvSpPr txBox="1"/>
              <p:nvPr/>
            </p:nvSpPr>
            <p:spPr>
              <a:xfrm>
                <a:off x="8167950" y="2419698"/>
                <a:ext cx="20039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zh-CN" altLang="en-US" sz="18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kumimoji="1" lang="en-US" altLang="zh-CN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sz="1800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90F411D5-A629-CD70-974C-674056786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7950" y="2419698"/>
                <a:ext cx="2003947" cy="276999"/>
              </a:xfrm>
              <a:prstGeom prst="rect">
                <a:avLst/>
              </a:prstGeom>
              <a:blipFill>
                <a:blip r:embed="rId16"/>
                <a:stretch>
                  <a:fillRect l="-3774" r="-3145" b="-391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ED271271-C1F9-6023-6C61-B051F103D76B}"/>
                  </a:ext>
                </a:extLst>
              </p:cNvPr>
              <p:cNvSpPr txBox="1"/>
              <p:nvPr/>
            </p:nvSpPr>
            <p:spPr>
              <a:xfrm>
                <a:off x="8053222" y="2874181"/>
                <a:ext cx="24913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sub>
                        <m:sup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sz="18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kumimoji="1" lang="en-US" altLang="zh-CN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altLang="zh-CN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kumimoji="1"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  <m:r>
                        <a:rPr kumimoji="1" lang="en-US" altLang="zh-CN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CN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kumimoji="1" lang="en-US" altLang="zh-CN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kumimoji="1" lang="en-US" altLang="zh-CN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kumimoji="1" lang="en-US" altLang="zh-CN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sz="1800" dirty="0"/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ED271271-C1F9-6023-6C61-B051F103D7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3222" y="2874181"/>
                <a:ext cx="2491323" cy="276999"/>
              </a:xfrm>
              <a:prstGeom prst="rect">
                <a:avLst/>
              </a:prstGeom>
              <a:blipFill>
                <a:blip r:embed="rId17"/>
                <a:stretch>
                  <a:fillRect r="-1015" b="-391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F4B842DB-FE9C-B928-0D56-E06F0E305A70}"/>
                  </a:ext>
                </a:extLst>
              </p:cNvPr>
              <p:cNvSpPr txBox="1"/>
              <p:nvPr/>
            </p:nvSpPr>
            <p:spPr>
              <a:xfrm>
                <a:off x="7425536" y="2792808"/>
                <a:ext cx="6319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sz="2400" b="1" i="1" smtClean="0">
                          <a:latin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kumimoji="1" lang="zh-CN" altLang="en-US" sz="2400" b="1" dirty="0"/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F4B842DB-FE9C-B928-0D56-E06F0E305A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5536" y="2792808"/>
                <a:ext cx="631903" cy="46166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圆角矩形 32">
            <a:extLst>
              <a:ext uri="{FF2B5EF4-FFF2-40B4-BE49-F238E27FC236}">
                <a16:creationId xmlns:a16="http://schemas.microsoft.com/office/drawing/2014/main" id="{FC793BF0-7428-CD93-B5D3-5B3BC95188C7}"/>
              </a:ext>
            </a:extLst>
          </p:cNvPr>
          <p:cNvSpPr/>
          <p:nvPr/>
        </p:nvSpPr>
        <p:spPr>
          <a:xfrm>
            <a:off x="6194453" y="3225208"/>
            <a:ext cx="5875729" cy="1087959"/>
          </a:xfrm>
          <a:prstGeom prst="roundRect">
            <a:avLst>
              <a:gd name="adj" fmla="val 6895"/>
            </a:avLst>
          </a:prstGeom>
          <a:solidFill>
            <a:srgbClr val="FAF3E7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4F2E1C14-A849-F795-F5B4-D4F6640B8FD3}"/>
                  </a:ext>
                </a:extLst>
              </p:cNvPr>
              <p:cNvSpPr txBox="1"/>
              <p:nvPr/>
            </p:nvSpPr>
            <p:spPr>
              <a:xfrm>
                <a:off x="6167992" y="3255033"/>
                <a:ext cx="600386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zh-CN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Fit Lagrange multiplier, and use HJB Residual as regularization constraint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800" b="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min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𝜔</m:t>
                        </m:r>
                      </m:sub>
                    </m:sSub>
                  </m:oMath>
                </a14:m>
                <a:r>
                  <a:rPr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kumimoji="1"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Negative gradient automatically gives current optimal control.</a:t>
                </a:r>
                <a:endParaRPr kumimoji="1"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4F2E1C14-A849-F795-F5B4-D4F6640B8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7992" y="3255033"/>
                <a:ext cx="6003862" cy="923330"/>
              </a:xfrm>
              <a:prstGeom prst="rect">
                <a:avLst/>
              </a:prstGeom>
              <a:blipFill>
                <a:blip r:embed="rId19"/>
                <a:stretch>
                  <a:fillRect l="-844" t="-2740" r="-844" b="-95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D54B152A-8B19-736A-E0C1-401A24D08631}"/>
                  </a:ext>
                </a:extLst>
              </p:cNvPr>
              <p:cNvSpPr txBox="1"/>
              <p:nvPr/>
            </p:nvSpPr>
            <p:spPr>
              <a:xfrm>
                <a:off x="5830944" y="4560076"/>
                <a:ext cx="6106352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acc>
                            <m:accPr>
                              <m:chr m:val="̅"/>
                              <m:ctrlPr>
                                <a:rPr kumimoji="1" lang="en-US" altLang="zh-CN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</m:sup>
                      </m:sSubSup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kumimoji="1" lang="en-US" altLang="zh-CN" sz="1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kumimoji="1" lang="en-US" altLang="zh-CN" sz="1800" i="1" dirty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kumimoji="1" lang="en-US" altLang="zh-CN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zh-CN" altLang="en-US" sz="18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1" lang="en-US" altLang="zh-CN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1" lang="en-US" altLang="zh-CN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acc>
                                <m:accPr>
                                  <m:chr m:val="̅"/>
                                  <m:ctrlPr>
                                    <a:rPr kumimoji="1" lang="en-US" altLang="zh-CN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acc>
                            </m:sup>
                          </m:sSubSup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̅"/>
                              <m:ctrlPr>
                                <a:rPr kumimoji="1" lang="en-US" altLang="zh-CN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</m:e>
                      </m:d>
                      <m:r>
                        <a:rPr kumimoji="1" lang="en-US" altLang="zh-CN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</m:sub>
                      </m:sSub>
                      <m:r>
                        <m:rPr>
                          <m:sty m:val="p"/>
                        </m:rPr>
                        <a:rPr kumimoji="1" lang="el-GR" altLang="zh-CN" sz="1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kumimoji="1" lang="en-US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1" lang="en-US" altLang="zh-CN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1" lang="en-US" altLang="zh-CN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acc>
                                <m:accPr>
                                  <m:chr m:val="̅"/>
                                  <m:ctrlPr>
                                    <a:rPr kumimoji="1" lang="en-US" altLang="zh-CN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acc>
                            </m:sup>
                          </m:sSubSup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̅"/>
                              <m:ctrlPr>
                                <a:rPr kumimoji="1" lang="en-US" altLang="zh-CN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</m:e>
                      </m:d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kumimoji="1" lang="en-US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kumimoji="1" lang="en-US" altLang="zh-CN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kumimoji="1" lang="en-US" altLang="zh-CN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kumimoji="1" lang="en-US" altLang="zh-CN" sz="18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∇</m:t>
                                      </m:r>
                                    </m:e>
                                    <m:sub>
                                      <m:r>
                                        <a:rPr kumimoji="1" lang="en-US" altLang="zh-CN" sz="1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kumimoji="1" lang="zh-CN" altLang="en-US" sz="18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kumimoji="1" lang="en-US" altLang="zh-CN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1" lang="en-US" altLang="zh-CN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kumimoji="1" lang="en-US" altLang="zh-CN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1" lang="en-US" altLang="zh-CN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kumimoji="1" lang="en-US" altLang="zh-CN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acc>
                                        <m:accPr>
                                          <m:chr m:val="̅"/>
                                          <m:ctrlPr>
                                            <a:rPr kumimoji="1" lang="en-US" altLang="zh-CN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kumimoji="1" lang="en-US" altLang="zh-CN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</m:acc>
                                    </m:sup>
                                  </m:sSubSup>
                                  <m:r>
                                    <a:rPr kumimoji="1" lang="en-US" altLang="zh-CN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kumimoji="1" lang="en-US" altLang="zh-CN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zh-CN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acc>
                                </m:e>
                              </m:d>
                            </m:e>
                          </m:d>
                        </m:e>
                        <m:sup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</m:e>
                        <m: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acc>
                            <m:accPr>
                              <m:chr m:val="̅"/>
                              <m:ctrlP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</m:sup>
                      </m:sSubSup>
                    </m:oMath>
                  </m:oMathPara>
                </a14:m>
                <a:endParaRPr kumimoji="1" lang="zh-CN" altLang="en-US" sz="1800" dirty="0"/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D54B152A-8B19-736A-E0C1-401A24D08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0944" y="4560076"/>
                <a:ext cx="6106352" cy="518604"/>
              </a:xfrm>
              <a:prstGeom prst="rect">
                <a:avLst/>
              </a:prstGeom>
              <a:blipFill>
                <a:blip r:embed="rId20"/>
                <a:stretch>
                  <a:fillRect t="-4878" b="-146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文本框 36">
            <a:extLst>
              <a:ext uri="{FF2B5EF4-FFF2-40B4-BE49-F238E27FC236}">
                <a16:creationId xmlns:a16="http://schemas.microsoft.com/office/drawing/2014/main" id="{1B9CFBF3-FA76-A2A1-D4DD-40005EF75E9F}"/>
              </a:ext>
            </a:extLst>
          </p:cNvPr>
          <p:cNvSpPr txBox="1"/>
          <p:nvPr/>
        </p:nvSpPr>
        <p:spPr>
          <a:xfrm>
            <a:off x="5830944" y="4380821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HJB</a:t>
            </a:r>
            <a:r>
              <a:rPr kumimoji="1"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residual</a:t>
            </a:r>
            <a:endParaRPr kumimoji="1" lang="zh-C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77996977-D519-EF7F-2DBF-62462D9B36A5}"/>
                  </a:ext>
                </a:extLst>
              </p:cNvPr>
              <p:cNvSpPr txBox="1"/>
              <p:nvPr/>
            </p:nvSpPr>
            <p:spPr>
              <a:xfrm>
                <a:off x="894216" y="5364743"/>
                <a:ext cx="318971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Loss</a:t>
                </a:r>
                <a:r>
                  <a:rPr kumimoji="1" lang="zh-CN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Value Network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zh-CN" altLang="en-US" sz="2000" b="1" i="1"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kumimoji="1" lang="en-US" altLang="zh-CN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sub>
                    </m:sSub>
                  </m:oMath>
                </a14:m>
                <a:r>
                  <a:rPr kumimoji="1"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kumimoji="1" lang="zh-CN" alt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77996977-D519-EF7F-2DBF-62462D9B36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216" y="5364743"/>
                <a:ext cx="3189719" cy="400110"/>
              </a:xfrm>
              <a:prstGeom prst="rect">
                <a:avLst/>
              </a:prstGeom>
              <a:blipFill>
                <a:blip r:embed="rId21"/>
                <a:stretch>
                  <a:fillRect l="-1984" t="-6061" r="-794" b="-242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D4E7F11A-7793-0BB5-DA28-B835EBFF6D8E}"/>
                  </a:ext>
                </a:extLst>
              </p:cNvPr>
              <p:cNvSpPr txBox="1"/>
              <p:nvPr/>
            </p:nvSpPr>
            <p:spPr>
              <a:xfrm>
                <a:off x="145064" y="4350043"/>
                <a:ext cx="139878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Loss</a:t>
                </a:r>
                <a:r>
                  <a:rPr kumimoji="1" lang="zh-CN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1" i="1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kumimoji="1" lang="en-US" altLang="zh-CN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sub>
                    </m:sSub>
                  </m:oMath>
                </a14:m>
                <a:r>
                  <a:rPr kumimoji="1"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kumimoji="1" lang="zh-CN" alt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D4E7F11A-7793-0BB5-DA28-B835EBFF6D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64" y="4350043"/>
                <a:ext cx="1398781" cy="400110"/>
              </a:xfrm>
              <a:prstGeom prst="rect">
                <a:avLst/>
              </a:prstGeom>
              <a:blipFill>
                <a:blip r:embed="rId22"/>
                <a:stretch>
                  <a:fillRect l="-4505" t="-9375" r="-4505" b="-28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6465667E-A1C3-DF07-431C-DA570F049CE3}"/>
                  </a:ext>
                </a:extLst>
              </p:cNvPr>
              <p:cNvSpPr txBox="1"/>
              <p:nvPr/>
            </p:nvSpPr>
            <p:spPr>
              <a:xfrm>
                <a:off x="1557446" y="4606988"/>
                <a:ext cx="1593321" cy="376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kumimoji="1" lang="zh-CN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zh-CN" altLang="en-US" sz="1800" i="1">
                              <a:latin typeface="Cambria Math" panose="02040503050406030204" pitchFamily="18" charset="0"/>
                            </a:rPr>
                            <m:t>𝒥</m:t>
                          </m:r>
                        </m:e>
                      </m:acc>
                      <m:d>
                        <m:dPr>
                          <m:ctrlPr>
                            <a:rPr kumimoji="1" lang="en-US" altLang="zh-CN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kumimoji="1" lang="zh-CN" altLang="en-US" sz="1800" dirty="0"/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6465667E-A1C3-DF07-431C-DA570F049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7446" y="4606988"/>
                <a:ext cx="1593321" cy="376898"/>
              </a:xfrm>
              <a:prstGeom prst="rect">
                <a:avLst/>
              </a:prstGeom>
              <a:blipFill>
                <a:blip r:embed="rId23"/>
                <a:stretch>
                  <a:fillRect t="-3226" b="-96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左大括号 1">
            <a:extLst>
              <a:ext uri="{FF2B5EF4-FFF2-40B4-BE49-F238E27FC236}">
                <a16:creationId xmlns:a16="http://schemas.microsoft.com/office/drawing/2014/main" id="{CB9CA1FA-6665-6C7C-8242-7FE1BEC5D579}"/>
              </a:ext>
            </a:extLst>
          </p:cNvPr>
          <p:cNvSpPr/>
          <p:nvPr/>
        </p:nvSpPr>
        <p:spPr>
          <a:xfrm rot="16200000">
            <a:off x="5548247" y="5453621"/>
            <a:ext cx="188464" cy="719143"/>
          </a:xfrm>
          <a:prstGeom prst="leftBrace">
            <a:avLst>
              <a:gd name="adj1" fmla="val 63889"/>
              <a:gd name="adj2" fmla="val 50000"/>
            </a:avLst>
          </a:prstGeom>
          <a:ln w="19050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CFAEA2E-D1D2-C9E3-00C1-22B083B55489}"/>
              </a:ext>
            </a:extLst>
          </p:cNvPr>
          <p:cNvSpPr txBox="1"/>
          <p:nvPr/>
        </p:nvSpPr>
        <p:spPr>
          <a:xfrm>
            <a:off x="4848030" y="5943252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Dual</a:t>
            </a:r>
            <a:r>
              <a:rPr kumimoji="1"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左大括号 10">
            <a:extLst>
              <a:ext uri="{FF2B5EF4-FFF2-40B4-BE49-F238E27FC236}">
                <a16:creationId xmlns:a16="http://schemas.microsoft.com/office/drawing/2014/main" id="{0BF39101-6223-99EB-67FD-8F4CB7096546}"/>
              </a:ext>
            </a:extLst>
          </p:cNvPr>
          <p:cNvSpPr/>
          <p:nvPr/>
        </p:nvSpPr>
        <p:spPr>
          <a:xfrm rot="16200000">
            <a:off x="7189223" y="5593096"/>
            <a:ext cx="188464" cy="871324"/>
          </a:xfrm>
          <a:prstGeom prst="leftBrace">
            <a:avLst>
              <a:gd name="adj1" fmla="val 63889"/>
              <a:gd name="adj2" fmla="val 50000"/>
            </a:avLst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33637FD-3ED5-FFBB-F54F-EC13394B5434}"/>
              </a:ext>
            </a:extLst>
          </p:cNvPr>
          <p:cNvSpPr txBox="1"/>
          <p:nvPr/>
        </p:nvSpPr>
        <p:spPr>
          <a:xfrm>
            <a:off x="6591599" y="6103335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HJB residual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左大括号 18">
            <a:extLst>
              <a:ext uri="{FF2B5EF4-FFF2-40B4-BE49-F238E27FC236}">
                <a16:creationId xmlns:a16="http://schemas.microsoft.com/office/drawing/2014/main" id="{E6056F1B-EA51-3D49-240C-B763BE95BA3C}"/>
              </a:ext>
            </a:extLst>
          </p:cNvPr>
          <p:cNvSpPr/>
          <p:nvPr/>
        </p:nvSpPr>
        <p:spPr>
          <a:xfrm rot="16200000">
            <a:off x="9264301" y="5116233"/>
            <a:ext cx="188464" cy="1870534"/>
          </a:xfrm>
          <a:prstGeom prst="leftBrace">
            <a:avLst>
              <a:gd name="adj1" fmla="val 63889"/>
              <a:gd name="adj2" fmla="val 50000"/>
            </a:avLst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7A4C08F-4FC7-C5A1-7987-AD12A0BA35C6}"/>
              </a:ext>
            </a:extLst>
          </p:cNvPr>
          <p:cNvSpPr txBox="1"/>
          <p:nvPr/>
        </p:nvSpPr>
        <p:spPr>
          <a:xfrm>
            <a:off x="8386177" y="6103335"/>
            <a:ext cx="1947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Terminal matching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B3E2B71C-568E-7ECB-DAD1-BDAD8E1A0623}"/>
                  </a:ext>
                </a:extLst>
              </p:cNvPr>
              <p:cNvSpPr txBox="1"/>
              <p:nvPr/>
            </p:nvSpPr>
            <p:spPr>
              <a:xfrm>
                <a:off x="4544838" y="5151195"/>
                <a:ext cx="6054606" cy="7789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kumimoji="1" lang="en-US" altLang="zh-CN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̂"/>
                          <m:ctrlPr>
                            <a:rPr kumimoji="1" lang="zh-CN" altLang="en-US" sz="1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zh-CN" altLang="en-US" sz="1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𝒥</m:t>
                          </m:r>
                        </m:e>
                      </m:acc>
                      <m:d>
                        <m:dPr>
                          <m:ctrlPr>
                            <a:rPr kumimoji="1" lang="en-US" altLang="zh-CN" sz="1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kumimoji="1" lang="en-US" altLang="zh-CN" sz="1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zh-CN" sz="1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zh-CN" sz="18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sz="18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HJB</m:t>
                          </m:r>
                        </m:sub>
                      </m:sSub>
                      <m:f>
                        <m:fPr>
                          <m:ctrlPr>
                            <a:rPr kumimoji="1" lang="en-US" altLang="zh-CN" sz="180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sz="18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CN" sz="18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kumimoji="1" lang="en-US" altLang="zh-CN" sz="18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1" lang="en-US" altLang="zh-CN" sz="18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kumimoji="1" lang="en-US" altLang="zh-CN" sz="18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kumimoji="1" lang="en-US" altLang="zh-CN" sz="18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p>
                        <m:e>
                          <m:sSup>
                            <m:sSupPr>
                              <m:ctrlPr>
                                <a:rPr kumimoji="1" lang="en-US" altLang="zh-CN" sz="180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kumimoji="1" lang="en-US" altLang="zh-CN" sz="1800" i="1" smtClean="0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kumimoji="1" lang="en-US" altLang="zh-CN" sz="1800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1" lang="en-US" altLang="zh-CN" sz="1800" b="0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kumimoji="1" lang="en-US" altLang="zh-CN" sz="1800" b="0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acc>
                                        <m:accPr>
                                          <m:chr m:val="̅"/>
                                          <m:ctrlPr>
                                            <a:rPr kumimoji="1" lang="en-US" altLang="zh-CN" sz="1800" i="1" smtClean="0">
                                              <a:solidFill>
                                                <a:schemeClr val="accent5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kumimoji="1" lang="en-US" altLang="zh-CN" sz="1800" b="0" i="1" smtClean="0">
                                              <a:solidFill>
                                                <a:schemeClr val="accent5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</m:acc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kumimoji="1" lang="en-US" altLang="zh-CN" sz="18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zh-CN" sz="18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sz="18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bc</m:t>
                          </m:r>
                        </m:sub>
                      </m:sSub>
                      <m:f>
                        <m:fPr>
                          <m:ctrlPr>
                            <a:rPr kumimoji="1" lang="en-US" altLang="zh-CN" sz="18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sz="18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CN" sz="18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kumimoji="1" lang="en-US" altLang="zh-CN" sz="18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1" lang="en-US" altLang="zh-CN" sz="18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kumimoji="1" lang="en-US" altLang="zh-CN" sz="18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kumimoji="1" lang="en-US" altLang="zh-CN" sz="18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p>
                        <m:e>
                          <m:sSup>
                            <m:sSupPr>
                              <m:ctrlPr>
                                <a:rPr kumimoji="1" lang="en-US" altLang="zh-CN" sz="18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kumimoji="1" lang="en-US" altLang="zh-CN" sz="18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1" lang="en-US" altLang="zh-CN" sz="180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sz="180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kumimoji="1" lang="en-US" altLang="zh-CN" sz="180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1" lang="en-US" altLang="zh-CN" sz="1800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1" lang="en-US" altLang="zh-CN" sz="1800" b="0" i="1" smtClean="0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kumimoji="1" lang="en-US" altLang="zh-CN" sz="1800" b="0" i="1" smtClean="0">
                                                  <a:solidFill>
                                                    <a:schemeClr val="accent2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kumimoji="1" lang="en-US" altLang="zh-CN" sz="1800" b="0" i="1" smtClean="0">
                                                  <a:solidFill>
                                                    <a:schemeClr val="accent2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kumimoji="1" lang="en-US" altLang="zh-CN" sz="1800" b="0" i="1" smtClean="0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kumimoji="1" lang="en-US" altLang="zh-CN" sz="1800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,1</m:t>
                                      </m:r>
                                    </m:e>
                                  </m:d>
                                  <m:r>
                                    <a:rPr kumimoji="1" lang="en-US" altLang="zh-CN" sz="18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kumimoji="1" lang="en-US" altLang="zh-CN" sz="18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kumimoji="1" lang="en-US" altLang="zh-CN" sz="1800" i="1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kumimoji="1" lang="en-US" altLang="zh-CN" sz="1800" b="0" i="1" smtClean="0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kumimoji="1" lang="en-US" altLang="zh-CN" sz="18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kumimoji="1" lang="en-US" altLang="zh-CN" sz="18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kumimoji="1" lang="zh-CN" altLang="en-US" sz="1800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B3E2B71C-568E-7ECB-DAD1-BDAD8E1A06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4838" y="5151195"/>
                <a:ext cx="6054606" cy="778931"/>
              </a:xfrm>
              <a:prstGeom prst="rect">
                <a:avLst/>
              </a:prstGeom>
              <a:blipFill>
                <a:blip r:embed="rId24"/>
                <a:stretch>
                  <a:fillRect l="-419" t="-109524" b="-17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2002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>
            <a:extLst>
              <a:ext uri="{FF2B5EF4-FFF2-40B4-BE49-F238E27FC236}">
                <a16:creationId xmlns:a16="http://schemas.microsoft.com/office/drawing/2014/main" id="{A59D595C-ED99-D014-65F5-AFC53662AAC2}"/>
              </a:ext>
            </a:extLst>
          </p:cNvPr>
          <p:cNvSpPr/>
          <p:nvPr/>
        </p:nvSpPr>
        <p:spPr>
          <a:xfrm>
            <a:off x="443899" y="5012417"/>
            <a:ext cx="5196213" cy="1292175"/>
          </a:xfrm>
          <a:prstGeom prst="roundRect">
            <a:avLst/>
          </a:prstGeom>
          <a:solidFill>
            <a:srgbClr val="FDEBC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C7E573C-A15F-4C08-ADFC-E7FE2A05BC76}"/>
              </a:ext>
            </a:extLst>
          </p:cNvPr>
          <p:cNvSpPr txBox="1"/>
          <p:nvPr/>
        </p:nvSpPr>
        <p:spPr>
          <a:xfrm>
            <a:off x="311285" y="19455"/>
            <a:ext cx="5461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F805CDF-8D00-5CED-8F1C-DE9D6330D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99" y="1777445"/>
            <a:ext cx="4594814" cy="3166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BF6FA05-D997-0BC8-5FAA-C7BBC8A01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6742" y="1315361"/>
            <a:ext cx="4772083" cy="4929329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20450BED-24D0-6497-168E-109F41938CC2}"/>
              </a:ext>
            </a:extLst>
          </p:cNvPr>
          <p:cNvSpPr txBox="1"/>
          <p:nvPr/>
        </p:nvSpPr>
        <p:spPr>
          <a:xfrm>
            <a:off x="13033" y="853696"/>
            <a:ext cx="7490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does our method compare with other methods?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DBB2FB67-EF5E-DEDB-D930-7A5B90065CB6}"/>
                  </a:ext>
                </a:extLst>
              </p:cNvPr>
              <p:cNvSpPr txBox="1"/>
              <p:nvPr/>
            </p:nvSpPr>
            <p:spPr>
              <a:xfrm>
                <a:off x="667657" y="1382447"/>
                <a:ext cx="63590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Quantitative</a:t>
                </a:r>
                <a:r>
                  <a:rPr kumimoji="1" lang="zh-CN" alt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Comparison</a:t>
                </a:r>
                <a:r>
                  <a:rPr kumimoji="1" lang="zh-CN" alt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kumimoji="1" 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Fréchet Inception Distance </a:t>
                </a:r>
                <a:r>
                  <a:rPr kumimoji="1" lang="en-US" altLang="zh-CN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(FID) </a:t>
                </a:r>
                <a14:m>
                  <m:oMath xmlns:m="http://schemas.openxmlformats.org/officeDocument/2006/math">
                    <m:r>
                      <a:rPr kumimoji="1" lang="en-US" altLang="zh-CN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↓</m:t>
                    </m:r>
                  </m:oMath>
                </a14:m>
                <a:r>
                  <a:rPr kumimoji="1" lang="en-US" altLang="zh-CN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kumimoji="1" lang="zh-CN" alt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DBB2FB67-EF5E-DEDB-D930-7A5B90065C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57" y="1382447"/>
                <a:ext cx="6359085" cy="369332"/>
              </a:xfrm>
              <a:prstGeom prst="rect">
                <a:avLst/>
              </a:prstGeom>
              <a:blipFill>
                <a:blip r:embed="rId5"/>
                <a:stretch>
                  <a:fillRect l="-797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4C1AD652-3C73-B7B8-460B-31BE6C1975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539" y="1382447"/>
            <a:ext cx="480060" cy="43641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32BFFC3-D466-C553-EA36-D6AE75A17A57}"/>
              </a:ext>
            </a:extLst>
          </p:cNvPr>
          <p:cNvSpPr txBox="1"/>
          <p:nvPr/>
        </p:nvSpPr>
        <p:spPr>
          <a:xfrm>
            <a:off x="504569" y="5196839"/>
            <a:ext cx="5147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Highly Competitive FID: Achieving FID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scores (e.g., 3.00 on CIFAR-10), surpassing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benchmarks DDPM (3.17) and DDIM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(4.04).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E6161DF-B846-EA94-D483-282E9621D02C}"/>
              </a:ext>
            </a:extLst>
          </p:cNvPr>
          <p:cNvSpPr/>
          <p:nvPr/>
        </p:nvSpPr>
        <p:spPr>
          <a:xfrm>
            <a:off x="744599" y="4546600"/>
            <a:ext cx="4665601" cy="2794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3741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17">
            <a:extLst>
              <a:ext uri="{FF2B5EF4-FFF2-40B4-BE49-F238E27FC236}">
                <a16:creationId xmlns:a16="http://schemas.microsoft.com/office/drawing/2014/main" id="{2232C294-4CED-54D9-FA17-9D58582F95D7}"/>
              </a:ext>
            </a:extLst>
          </p:cNvPr>
          <p:cNvSpPr/>
          <p:nvPr/>
        </p:nvSpPr>
        <p:spPr>
          <a:xfrm>
            <a:off x="6238597" y="5908037"/>
            <a:ext cx="5733444" cy="466249"/>
          </a:xfrm>
          <a:prstGeom prst="roundRect">
            <a:avLst/>
          </a:prstGeom>
          <a:solidFill>
            <a:srgbClr val="FDEEE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C7E573C-A15F-4C08-ADFC-E7FE2A05BC76}"/>
              </a:ext>
            </a:extLst>
          </p:cNvPr>
          <p:cNvSpPr txBox="1"/>
          <p:nvPr/>
        </p:nvSpPr>
        <p:spPr>
          <a:xfrm>
            <a:off x="311285" y="19455"/>
            <a:ext cx="5461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6CE3684-CC9C-23A3-C95C-0BA0063168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519"/>
          <a:stretch/>
        </p:blipFill>
        <p:spPr>
          <a:xfrm>
            <a:off x="7194844" y="1286543"/>
            <a:ext cx="3182750" cy="211035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0CFBCE3-CA8E-A311-0FC2-B1B5AA3256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484"/>
          <a:stretch/>
        </p:blipFill>
        <p:spPr>
          <a:xfrm>
            <a:off x="472578" y="1296116"/>
            <a:ext cx="5437517" cy="316300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1E7C401-3100-50A6-A957-292A5A5695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9115" y="3804485"/>
            <a:ext cx="2280609" cy="20769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128C51A-C85A-1CA9-27F7-ABAA04CCEB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3261" y="3814686"/>
            <a:ext cx="2280608" cy="205650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5AD96BE-93C5-E39C-E797-9B5B2C7503C6}"/>
              </a:ext>
            </a:extLst>
          </p:cNvPr>
          <p:cNvSpPr txBox="1"/>
          <p:nvPr/>
        </p:nvSpPr>
        <p:spPr>
          <a:xfrm>
            <a:off x="1224550" y="943875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HJB</a:t>
            </a:r>
            <a:r>
              <a:rPr kumimoji="1"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residual</a:t>
            </a:r>
            <a:endParaRPr kumimoji="1" lang="zh-C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7B75693-3A85-595D-81F5-A76CF4E631A1}"/>
              </a:ext>
            </a:extLst>
          </p:cNvPr>
          <p:cNvSpPr txBox="1"/>
          <p:nvPr/>
        </p:nvSpPr>
        <p:spPr>
          <a:xfrm>
            <a:off x="3094076" y="4323302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</a:t>
            </a:r>
            <a:endParaRPr kumimoji="1"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2CB784C-9ECA-B37E-FD8C-976DB33ED2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579" y="910851"/>
            <a:ext cx="743010" cy="412783"/>
          </a:xfrm>
          <a:prstGeom prst="rect">
            <a:avLst/>
          </a:prstGeom>
        </p:spPr>
      </p:pic>
      <p:sp>
        <p:nvSpPr>
          <p:cNvPr id="10" name="圆角矩形 9">
            <a:extLst>
              <a:ext uri="{FF2B5EF4-FFF2-40B4-BE49-F238E27FC236}">
                <a16:creationId xmlns:a16="http://schemas.microsoft.com/office/drawing/2014/main" id="{66EFC743-5257-0188-6F87-B1C1DB75C8FA}"/>
              </a:ext>
            </a:extLst>
          </p:cNvPr>
          <p:cNvSpPr/>
          <p:nvPr/>
        </p:nvSpPr>
        <p:spPr>
          <a:xfrm>
            <a:off x="757192" y="4719317"/>
            <a:ext cx="5196213" cy="1455693"/>
          </a:xfrm>
          <a:prstGeom prst="roundRect">
            <a:avLst/>
          </a:prstGeom>
          <a:solidFill>
            <a:srgbClr val="FDEEE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BB3D8852-7F08-D18E-3046-8ACE728689C8}"/>
              </a:ext>
            </a:extLst>
          </p:cNvPr>
          <p:cNvSpPr/>
          <p:nvPr/>
        </p:nvSpPr>
        <p:spPr>
          <a:xfrm>
            <a:off x="2145824" y="4624601"/>
            <a:ext cx="2350760" cy="35028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7CAAA58-5075-71EF-322F-86964EE69425}"/>
              </a:ext>
            </a:extLst>
          </p:cNvPr>
          <p:cNvSpPr txBox="1"/>
          <p:nvPr/>
        </p:nvSpPr>
        <p:spPr>
          <a:xfrm>
            <a:off x="2247833" y="4611168"/>
            <a:ext cx="2204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does this show?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C7FDC30-780A-B89B-1763-8D0FEC0EAD92}"/>
              </a:ext>
            </a:extLst>
          </p:cNvPr>
          <p:cNvSpPr txBox="1"/>
          <p:nvPr/>
        </p:nvSpPr>
        <p:spPr>
          <a:xfrm>
            <a:off x="845326" y="5056026"/>
            <a:ext cx="51924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Residuals drop rapidly at the beginning of training.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Stable low-level residuals afterwards.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Consistent optimization across datasets.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EF7BF3E-7026-5A25-DE45-43D38A39B130}"/>
              </a:ext>
            </a:extLst>
          </p:cNvPr>
          <p:cNvSpPr txBox="1"/>
          <p:nvPr/>
        </p:nvSpPr>
        <p:spPr>
          <a:xfrm>
            <a:off x="6782336" y="910851"/>
            <a:ext cx="2550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Pixel-Value</a:t>
            </a:r>
            <a:r>
              <a:rPr kumimoji="1"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</a:t>
            </a:r>
            <a:endParaRPr kumimoji="1" lang="zh-C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B4596B8-90F3-B873-B72B-5F414C74D720}"/>
              </a:ext>
            </a:extLst>
          </p:cNvPr>
          <p:cNvSpPr txBox="1"/>
          <p:nvPr/>
        </p:nvSpPr>
        <p:spPr>
          <a:xfrm>
            <a:off x="6655318" y="3445354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Average image comparison</a:t>
            </a:r>
            <a:endParaRPr kumimoji="1" lang="zh-C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C4706EA-3EB9-8BBE-D206-D03D25767743}"/>
              </a:ext>
            </a:extLst>
          </p:cNvPr>
          <p:cNvSpPr txBox="1"/>
          <p:nvPr/>
        </p:nvSpPr>
        <p:spPr>
          <a:xfrm>
            <a:off x="6448181" y="5956495"/>
            <a:ext cx="5314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generated images broadly follow the target pattern.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41CCD281-D8AD-5C28-4B34-7190DAF85B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069" y="910851"/>
            <a:ext cx="481127" cy="468630"/>
          </a:xfrm>
          <a:prstGeom prst="rect">
            <a:avLst/>
          </a:prstGeom>
        </p:spPr>
      </p:pic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290FDFD1-FC99-5AA9-9CCE-FC061B932511}"/>
              </a:ext>
            </a:extLst>
          </p:cNvPr>
          <p:cNvCxnSpPr>
            <a:cxnSpLocks/>
          </p:cNvCxnSpPr>
          <p:nvPr/>
        </p:nvCxnSpPr>
        <p:spPr>
          <a:xfrm>
            <a:off x="10507133" y="1529350"/>
            <a:ext cx="386154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E538C4E9-5EC0-56BE-B4F0-33CAED4BD906}"/>
              </a:ext>
            </a:extLst>
          </p:cNvPr>
          <p:cNvSpPr txBox="1"/>
          <p:nvPr/>
        </p:nvSpPr>
        <p:spPr>
          <a:xfrm>
            <a:off x="10946296" y="134468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MNIST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直线连接符 21">
            <a:extLst>
              <a:ext uri="{FF2B5EF4-FFF2-40B4-BE49-F238E27FC236}">
                <a16:creationId xmlns:a16="http://schemas.microsoft.com/office/drawing/2014/main" id="{E7221572-506F-0A58-4DD9-DA6EFF46EBA2}"/>
              </a:ext>
            </a:extLst>
          </p:cNvPr>
          <p:cNvCxnSpPr>
            <a:cxnSpLocks/>
          </p:cNvCxnSpPr>
          <p:nvPr/>
        </p:nvCxnSpPr>
        <p:spPr>
          <a:xfrm>
            <a:off x="10507133" y="1984627"/>
            <a:ext cx="386154" cy="0"/>
          </a:xfrm>
          <a:prstGeom prst="line">
            <a:avLst/>
          </a:prstGeom>
          <a:ln w="19050">
            <a:solidFill>
              <a:srgbClr val="FF23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FD8CA3F3-CD57-BCF8-B908-48385684F09F}"/>
              </a:ext>
            </a:extLst>
          </p:cNvPr>
          <p:cNvSpPr txBox="1"/>
          <p:nvPr/>
        </p:nvSpPr>
        <p:spPr>
          <a:xfrm>
            <a:off x="10946296" y="1799961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Generated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291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>
            <a:extLst>
              <a:ext uri="{FF2B5EF4-FFF2-40B4-BE49-F238E27FC236}">
                <a16:creationId xmlns:a16="http://schemas.microsoft.com/office/drawing/2014/main" id="{94746B16-9882-99FC-830E-BAD2E6B4E3FD}"/>
              </a:ext>
            </a:extLst>
          </p:cNvPr>
          <p:cNvSpPr/>
          <p:nvPr/>
        </p:nvSpPr>
        <p:spPr>
          <a:xfrm>
            <a:off x="2446020" y="4602479"/>
            <a:ext cx="9479280" cy="1699261"/>
          </a:xfrm>
          <a:prstGeom prst="roundRect">
            <a:avLst/>
          </a:prstGeom>
          <a:solidFill>
            <a:srgbClr val="E1ED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C08FD716-A461-9275-0CE2-B5C8E9A2A119}"/>
              </a:ext>
            </a:extLst>
          </p:cNvPr>
          <p:cNvSpPr/>
          <p:nvPr/>
        </p:nvSpPr>
        <p:spPr>
          <a:xfrm>
            <a:off x="3017520" y="2929116"/>
            <a:ext cx="8907780" cy="1536203"/>
          </a:xfrm>
          <a:prstGeom prst="roundRect">
            <a:avLst/>
          </a:prstGeom>
          <a:solidFill>
            <a:srgbClr val="FAE2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4C1DCBF1-49AB-6A67-D2F0-8D1082D2FBF0}"/>
              </a:ext>
            </a:extLst>
          </p:cNvPr>
          <p:cNvSpPr/>
          <p:nvPr/>
        </p:nvSpPr>
        <p:spPr>
          <a:xfrm>
            <a:off x="3390900" y="1066800"/>
            <a:ext cx="8534400" cy="1783772"/>
          </a:xfrm>
          <a:prstGeom prst="roundRect">
            <a:avLst/>
          </a:prstGeom>
          <a:solidFill>
            <a:srgbClr val="DBE9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C7E573C-A15F-4C08-ADFC-E7FE2A05BC76}"/>
              </a:ext>
            </a:extLst>
          </p:cNvPr>
          <p:cNvSpPr txBox="1"/>
          <p:nvPr/>
        </p:nvSpPr>
        <p:spPr>
          <a:xfrm>
            <a:off x="311284" y="19455"/>
            <a:ext cx="8063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Discussion</a:t>
            </a:r>
            <a:r>
              <a:rPr lang="zh-CN" alt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Summary of Work 1</a:t>
            </a:r>
            <a:endParaRPr lang="en-US" sz="4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2870C4B-D42D-B88B-8582-80F15A0BE27F}"/>
              </a:ext>
            </a:extLst>
          </p:cNvPr>
          <p:cNvSpPr txBox="1"/>
          <p:nvPr/>
        </p:nvSpPr>
        <p:spPr>
          <a:xfrm>
            <a:off x="4581035" y="1359855"/>
            <a:ext cx="708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work explores an </a:t>
            </a:r>
            <a:r>
              <a:rPr lang="en" altLang="zh-CN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MFG-based view of generative modeling 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rewriting diffusion reverse dynamics as optimal path learning.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work leads naturally to a </a:t>
            </a:r>
            <a:r>
              <a:rPr lang="en" altLang="zh-CN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saddle-point formulation, a coupled HJB–FPK system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a two-network neural parameterization.</a:t>
            </a:r>
            <a:endParaRPr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DF0BD60-CB1D-8F6C-741E-1ADC41C28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70" y="805884"/>
            <a:ext cx="4733435" cy="553258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1B05A5E-BEEB-C809-5E22-443979E509E4}"/>
              </a:ext>
            </a:extLst>
          </p:cNvPr>
          <p:cNvSpPr txBox="1"/>
          <p:nvPr/>
        </p:nvSpPr>
        <p:spPr>
          <a:xfrm>
            <a:off x="1474535" y="1359855"/>
            <a:ext cx="20665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r>
              <a:rPr kumimoji="1"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1"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I</a:t>
            </a:r>
            <a:endParaRPr kumimoji="1"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8A09AE4-25E6-DA3A-349D-77E5D6007BA8}"/>
              </a:ext>
            </a:extLst>
          </p:cNvPr>
          <p:cNvSpPr txBox="1"/>
          <p:nvPr/>
        </p:nvSpPr>
        <p:spPr>
          <a:xfrm>
            <a:off x="1594500" y="3734752"/>
            <a:ext cx="15712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Critical</a:t>
            </a:r>
          </a:p>
          <a:p>
            <a:pPr algn="ctr"/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Discussion</a:t>
            </a:r>
            <a:endParaRPr kumimoji="1"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BD25495-4903-A2AE-34F4-4F40B5634996}"/>
              </a:ext>
            </a:extLst>
          </p:cNvPr>
          <p:cNvSpPr txBox="1"/>
          <p:nvPr/>
        </p:nvSpPr>
        <p:spPr>
          <a:xfrm>
            <a:off x="1900839" y="5267312"/>
            <a:ext cx="1090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</a:t>
            </a:r>
            <a:endParaRPr kumimoji="1"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256FE2DB-EEED-44EC-5036-8E8408F38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393" y="924158"/>
            <a:ext cx="445242" cy="396425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0529B457-C500-2CF2-452D-BBF66F0146CA}"/>
              </a:ext>
            </a:extLst>
          </p:cNvPr>
          <p:cNvSpPr txBox="1"/>
          <p:nvPr/>
        </p:nvSpPr>
        <p:spPr>
          <a:xfrm>
            <a:off x="3994625" y="2989872"/>
            <a:ext cx="779318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model currently learns the noise-to-data path almost from scratch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" altLang="zh-CN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Without a reference diffusion path or trajectory 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prior, the search space is too large.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method currently requires substantial tuning.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fraction of generated samples still have poor quality.</a:t>
            </a:r>
          </a:p>
          <a:p>
            <a:pPr marL="285750" indent="-285750">
              <a:buFont typeface="Wingdings" pitchFamily="2" charset="2"/>
              <a:buChar char="ü"/>
            </a:pP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08933D4D-E6A8-D2FE-5F11-525B85C8C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3746" y="3599585"/>
            <a:ext cx="739262" cy="81214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C6F6702-14DC-58E2-0B62-50B7CA5442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3818" y="3599585"/>
            <a:ext cx="744468" cy="81214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7421A9B9-1857-4CF6-0B8E-036863382141}"/>
              </a:ext>
            </a:extLst>
          </p:cNvPr>
          <p:cNvSpPr txBox="1"/>
          <p:nvPr/>
        </p:nvSpPr>
        <p:spPr>
          <a:xfrm>
            <a:off x="3994625" y="4744091"/>
            <a:ext cx="7793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Introduce a </a:t>
            </a:r>
            <a:r>
              <a:rPr lang="en" altLang="zh-CN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 path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guide the learning of the noise-to-data trajectory, instead of learning it completely from scratch.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naturally motivates moving toward </a:t>
            </a:r>
            <a:r>
              <a:rPr lang="en" altLang="zh-CN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 matching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where path learning is guided by a more explicit transport target.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C74230D2-9506-7E7B-E8A0-30712930B0E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661" y="5708170"/>
            <a:ext cx="1524979" cy="55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30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4949782-E993-4AFF-9D7C-26825A7DC401}"/>
              </a:ext>
            </a:extLst>
          </p:cNvPr>
          <p:cNvSpPr txBox="1"/>
          <p:nvPr/>
        </p:nvSpPr>
        <p:spPr>
          <a:xfrm>
            <a:off x="311285" y="19455"/>
            <a:ext cx="3482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124D9DE-C879-4D6E-856F-E2F5070D1BCA}"/>
              </a:ext>
            </a:extLst>
          </p:cNvPr>
          <p:cNvSpPr txBox="1"/>
          <p:nvPr/>
        </p:nvSpPr>
        <p:spPr>
          <a:xfrm>
            <a:off x="603115" y="1544832"/>
            <a:ext cx="10985770" cy="3950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ts val="4000"/>
              </a:lnSpc>
              <a:spcAft>
                <a:spcPts val="600"/>
              </a:spcAft>
              <a:buClrTx/>
              <a:buFont typeface="+mj-lt"/>
              <a:buAutoNum type="arabicPeriod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</a:p>
          <a:p>
            <a:pPr marL="742950" indent="-742950" algn="just">
              <a:lnSpc>
                <a:spcPts val="4000"/>
              </a:lnSpc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I: Integrating Mean-Field Game Theory with Diffusion Model</a:t>
            </a:r>
          </a:p>
          <a:p>
            <a:pPr marL="742950" indent="-742950" algn="just">
              <a:lnSpc>
                <a:spcPts val="4000"/>
              </a:lnSpc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II: </a:t>
            </a:r>
            <a:r>
              <a:rPr lang="en-US" sz="2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Spatio</a:t>
            </a: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-Temporal Latent Diffusion Inpainting for UAV Radio Map Reconstruction</a:t>
            </a:r>
          </a:p>
          <a:p>
            <a:pPr marL="742950" indent="-742950" algn="just">
              <a:lnSpc>
                <a:spcPts val="4000"/>
              </a:lnSpc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altLang="zh-CN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III: A Socio-aware Diffusion Model for Residential Load Data Generation</a:t>
            </a:r>
            <a:endParaRPr lang="en-US" sz="2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 algn="just">
              <a:lnSpc>
                <a:spcPts val="4000"/>
              </a:lnSpc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649122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4949782-E993-4AFF-9D7C-26825A7DC401}"/>
              </a:ext>
            </a:extLst>
          </p:cNvPr>
          <p:cNvSpPr txBox="1"/>
          <p:nvPr/>
        </p:nvSpPr>
        <p:spPr>
          <a:xfrm>
            <a:off x="311285" y="19455"/>
            <a:ext cx="3482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124D9DE-C879-4D6E-856F-E2F5070D1BCA}"/>
              </a:ext>
            </a:extLst>
          </p:cNvPr>
          <p:cNvSpPr txBox="1"/>
          <p:nvPr/>
        </p:nvSpPr>
        <p:spPr>
          <a:xfrm>
            <a:off x="603115" y="1544832"/>
            <a:ext cx="10985770" cy="3950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ts val="4000"/>
              </a:lnSpc>
              <a:spcAft>
                <a:spcPts val="600"/>
              </a:spcAft>
              <a:buClrTx/>
              <a:buFont typeface="+mj-lt"/>
              <a:buAutoNum type="arabicPeriod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</a:p>
          <a:p>
            <a:pPr marL="742950" indent="-742950" algn="just">
              <a:lnSpc>
                <a:spcPts val="4000"/>
              </a:lnSpc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I: Integrating Mean-Field Game Theory with Diffusion Model</a:t>
            </a:r>
          </a:p>
          <a:p>
            <a:pPr marL="742950" indent="-742950" algn="just">
              <a:lnSpc>
                <a:spcPts val="4000"/>
              </a:lnSpc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II: </a:t>
            </a:r>
            <a:r>
              <a:rPr lang="en-US" sz="2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Spatio</a:t>
            </a:r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-Temporal Latent Diffusion Inpainting for UAV Radio Map Reconstruction</a:t>
            </a:r>
          </a:p>
          <a:p>
            <a:pPr marL="742950" indent="-742950" algn="just">
              <a:lnSpc>
                <a:spcPts val="4000"/>
              </a:lnSpc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altLang="zh-CN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III: A Socio-aware Diffusion Model for Residential Load Data Generation</a:t>
            </a:r>
            <a:endParaRPr lang="en-US" sz="2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 algn="just">
              <a:lnSpc>
                <a:spcPts val="4000"/>
              </a:lnSpc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733601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>
            <a:extLst>
              <a:ext uri="{FF2B5EF4-FFF2-40B4-BE49-F238E27FC236}">
                <a16:creationId xmlns:a16="http://schemas.microsoft.com/office/drawing/2014/main" id="{6C7E573C-A15F-4C08-ADFC-E7FE2A05BC76}"/>
              </a:ext>
            </a:extLst>
          </p:cNvPr>
          <p:cNvSpPr txBox="1"/>
          <p:nvPr/>
        </p:nvSpPr>
        <p:spPr>
          <a:xfrm>
            <a:off x="74218" y="16934"/>
            <a:ext cx="995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</a:p>
        </p:txBody>
      </p:sp>
      <p:sp>
        <p:nvSpPr>
          <p:cNvPr id="12" name="Google Shape;110;g3d5ae909429_0_2">
            <a:extLst>
              <a:ext uri="{FF2B5EF4-FFF2-40B4-BE49-F238E27FC236}">
                <a16:creationId xmlns:a16="http://schemas.microsoft.com/office/drawing/2014/main" id="{A46A83BA-3A89-B1CF-8368-F053C2F010D0}"/>
              </a:ext>
            </a:extLst>
          </p:cNvPr>
          <p:cNvSpPr txBox="1"/>
          <p:nvPr/>
        </p:nvSpPr>
        <p:spPr>
          <a:xfrm>
            <a:off x="0" y="956737"/>
            <a:ext cx="663447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Wingdings" pitchFamily="2" charset="2"/>
              <a:buChar char="Ø"/>
            </a:pPr>
            <a:r>
              <a:rPr lang="en" sz="1800" b="1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Growing demand for reliable and high-speed wireless communication networks</a:t>
            </a:r>
            <a:r>
              <a:rPr lang="en-US" sz="1800" b="1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.</a:t>
            </a:r>
          </a:p>
        </p:txBody>
      </p:sp>
      <p:pic>
        <p:nvPicPr>
          <p:cNvPr id="14" name="Google Shape;112;g3d5ae909429_0_2" title="selected_final_deliverable_diagram (1).png">
            <a:extLst>
              <a:ext uri="{FF2B5EF4-FFF2-40B4-BE49-F238E27FC236}">
                <a16:creationId xmlns:a16="http://schemas.microsoft.com/office/drawing/2014/main" id="{520CD82C-4287-23C6-B23F-575AC2324E1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6764" y="833367"/>
            <a:ext cx="5663474" cy="306828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22;g3d5ae909429_0_50">
            <a:extLst>
              <a:ext uri="{FF2B5EF4-FFF2-40B4-BE49-F238E27FC236}">
                <a16:creationId xmlns:a16="http://schemas.microsoft.com/office/drawing/2014/main" id="{A5669B32-7154-0F22-8E2E-2740A8932C7A}"/>
              </a:ext>
            </a:extLst>
          </p:cNvPr>
          <p:cNvSpPr txBox="1"/>
          <p:nvPr/>
        </p:nvSpPr>
        <p:spPr>
          <a:xfrm>
            <a:off x="5366657" y="4559107"/>
            <a:ext cx="5957846" cy="133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19150" lvl="1" indent="-285750">
              <a:lnSpc>
                <a:spcPct val="150000"/>
              </a:lnSpc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" sz="1800" b="1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Ground surveys: 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Labor-intensive, slow, expensive</a:t>
            </a:r>
            <a:endParaRPr sz="1800" dirty="0">
              <a:solidFill>
                <a:schemeClr val="dk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81915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" sz="1800" b="1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Crowd-sourcing: 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Noisy, uneven spatial coverage</a:t>
            </a:r>
            <a:endParaRPr sz="1800" dirty="0">
              <a:solidFill>
                <a:schemeClr val="dk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81915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" sz="1800" b="1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Virtual simulations: 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Simulation-to-reality gap</a:t>
            </a:r>
            <a:endParaRPr sz="1800" dirty="0">
              <a:solidFill>
                <a:schemeClr val="dk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8B114F3-4241-B6F8-567F-7976EA9E1358}"/>
              </a:ext>
            </a:extLst>
          </p:cNvPr>
          <p:cNvSpPr txBox="1"/>
          <p:nvPr/>
        </p:nvSpPr>
        <p:spPr>
          <a:xfrm>
            <a:off x="5465220" y="4224188"/>
            <a:ext cx="57607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000" b="1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Traditional ways of collecting radio maps</a:t>
            </a:r>
            <a:endParaRPr lang="zh-CN" altLang="en-US" sz="2000" b="1" dirty="0"/>
          </a:p>
        </p:txBody>
      </p:sp>
      <p:pic>
        <p:nvPicPr>
          <p:cNvPr id="30" name="Google Shape;121;g3d5ae909429_0_50" title="candidate_04_final_deliverable.png">
            <a:extLst>
              <a:ext uri="{FF2B5EF4-FFF2-40B4-BE49-F238E27FC236}">
                <a16:creationId xmlns:a16="http://schemas.microsoft.com/office/drawing/2014/main" id="{9629FBDE-22C2-30A0-9D12-3BB63147F11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319" y="3825450"/>
            <a:ext cx="4718644" cy="245886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文本框 59">
            <a:extLst>
              <a:ext uri="{FF2B5EF4-FFF2-40B4-BE49-F238E27FC236}">
                <a16:creationId xmlns:a16="http://schemas.microsoft.com/office/drawing/2014/main" id="{852574E7-919C-9236-55FB-B556B409FAE0}"/>
              </a:ext>
            </a:extLst>
          </p:cNvPr>
          <p:cNvSpPr txBox="1"/>
          <p:nvPr/>
        </p:nvSpPr>
        <p:spPr>
          <a:xfrm>
            <a:off x="417879" y="1592498"/>
            <a:ext cx="58414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4650" indent="-285750">
              <a:buClr>
                <a:schemeClr val="dk1"/>
              </a:buClr>
              <a:buSzPts val="2200"/>
              <a:buFont typeface="Wingdings" pitchFamily="2" charset="2"/>
              <a:buChar char="Ø"/>
            </a:pPr>
            <a:r>
              <a:rPr lang="e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Driven by 5G, 6G, Smart Cities,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massive IoT deployment.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B8650C05-152E-5F74-AD0C-253E48DD19F9}"/>
              </a:ext>
            </a:extLst>
          </p:cNvPr>
          <p:cNvSpPr txBox="1"/>
          <p:nvPr/>
        </p:nvSpPr>
        <p:spPr>
          <a:xfrm>
            <a:off x="105955" y="1988517"/>
            <a:ext cx="6310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" altLang="zh-CN" sz="1800" b="1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Radio maps play a foundational role in the design, optimization, and operation.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58769BED-862D-BE8E-EACB-B6BD3A4E3C8B}"/>
              </a:ext>
            </a:extLst>
          </p:cNvPr>
          <p:cNvSpPr txBox="1"/>
          <p:nvPr/>
        </p:nvSpPr>
        <p:spPr>
          <a:xfrm>
            <a:off x="417879" y="2602816"/>
            <a:ext cx="61048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" altLang="zh-CN" sz="1600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Enable spatial resource allocation and interference management.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" altLang="zh-CN" sz="1600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Support dynamic optimization of network configurations.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" altLang="zh-CN" sz="1600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Basis for advanced applications like indoor localization and cell-free networks.</a:t>
            </a:r>
            <a:endParaRPr lang="en" altLang="zh-CN" sz="16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456189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>
            <a:extLst>
              <a:ext uri="{FF2B5EF4-FFF2-40B4-BE49-F238E27FC236}">
                <a16:creationId xmlns:a16="http://schemas.microsoft.com/office/drawing/2014/main" id="{2A197806-534F-17DA-160E-A6DF18D4805B}"/>
              </a:ext>
            </a:extLst>
          </p:cNvPr>
          <p:cNvSpPr/>
          <p:nvPr/>
        </p:nvSpPr>
        <p:spPr>
          <a:xfrm>
            <a:off x="26284" y="816072"/>
            <a:ext cx="12032176" cy="433394"/>
          </a:xfrm>
          <a:prstGeom prst="roundRect">
            <a:avLst/>
          </a:prstGeom>
          <a:solidFill>
            <a:srgbClr val="F7C7AE"/>
          </a:solidFill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7592BCD2-6242-AB6E-F311-DE6AF77F1EE2}"/>
              </a:ext>
            </a:extLst>
          </p:cNvPr>
          <p:cNvSpPr/>
          <p:nvPr/>
        </p:nvSpPr>
        <p:spPr>
          <a:xfrm>
            <a:off x="150947" y="4597166"/>
            <a:ext cx="4701563" cy="458011"/>
          </a:xfrm>
          <a:prstGeom prst="roundRect">
            <a:avLst/>
          </a:prstGeom>
          <a:solidFill>
            <a:srgbClr val="F7C7AE"/>
          </a:solidFill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C7E573C-A15F-4C08-ADFC-E7FE2A05BC76}"/>
              </a:ext>
            </a:extLst>
          </p:cNvPr>
          <p:cNvSpPr txBox="1"/>
          <p:nvPr/>
        </p:nvSpPr>
        <p:spPr>
          <a:xfrm>
            <a:off x="74218" y="16934"/>
            <a:ext cx="995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——UAV</a:t>
            </a:r>
            <a:endParaRPr lang="en-US" sz="4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Google Shape;130;g3d5ae909429_0_79">
            <a:extLst>
              <a:ext uri="{FF2B5EF4-FFF2-40B4-BE49-F238E27FC236}">
                <a16:creationId xmlns:a16="http://schemas.microsoft.com/office/drawing/2014/main" id="{DF41AC73-355D-0913-6C16-36A9656CBA37}"/>
              </a:ext>
            </a:extLst>
          </p:cNvPr>
          <p:cNvSpPr txBox="1"/>
          <p:nvPr/>
        </p:nvSpPr>
        <p:spPr>
          <a:xfrm>
            <a:off x="133540" y="770308"/>
            <a:ext cx="11582400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016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" sz="1800" b="1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UAVs (Unmanned Aerial Vehicles) can overcome limitations such as inaccessible or rapidly dynamic environments</a:t>
            </a:r>
            <a:endParaRPr sz="1800" b="1" dirty="0">
              <a:solidFill>
                <a:schemeClr val="dk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pic>
        <p:nvPicPr>
          <p:cNvPr id="3" name="Google Shape;132;g3d5ae909429_0_79" title="Screenshot 2026-04-14 at 10.19.10 PM.png">
            <a:extLst>
              <a:ext uri="{FF2B5EF4-FFF2-40B4-BE49-F238E27FC236}">
                <a16:creationId xmlns:a16="http://schemas.microsoft.com/office/drawing/2014/main" id="{D2461B52-4B1D-CEE3-1797-AAB6C8071E6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6674"/>
          <a:stretch/>
        </p:blipFill>
        <p:spPr>
          <a:xfrm>
            <a:off x="8938128" y="1296604"/>
            <a:ext cx="2284136" cy="176649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40;g3619674cc00_0_12">
            <a:extLst>
              <a:ext uri="{FF2B5EF4-FFF2-40B4-BE49-F238E27FC236}">
                <a16:creationId xmlns:a16="http://schemas.microsoft.com/office/drawing/2014/main" id="{3D8D1BD4-1B98-CC6B-F573-292B6B686B1E}"/>
              </a:ext>
            </a:extLst>
          </p:cNvPr>
          <p:cNvSpPr txBox="1"/>
          <p:nvPr/>
        </p:nvSpPr>
        <p:spPr>
          <a:xfrm>
            <a:off x="133540" y="4548669"/>
            <a:ext cx="4836156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62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UAVs come with their own challenges</a:t>
            </a:r>
            <a:endParaRPr sz="2000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pic>
        <p:nvPicPr>
          <p:cNvPr id="6" name="Google Shape;132;g3d5ae909429_0_79" title="Screenshot 2026-04-14 at 10.19.10 PM.png">
            <a:extLst>
              <a:ext uri="{FF2B5EF4-FFF2-40B4-BE49-F238E27FC236}">
                <a16:creationId xmlns:a16="http://schemas.microsoft.com/office/drawing/2014/main" id="{380E69E3-F654-D050-7D90-C84AAF982E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3896" r="34079"/>
          <a:stretch/>
        </p:blipFill>
        <p:spPr>
          <a:xfrm>
            <a:off x="4852510" y="1286171"/>
            <a:ext cx="2063249" cy="1776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2;g3d5ae909429_0_79" title="Screenshot 2026-04-14 at 10.19.10 PM.png">
            <a:extLst>
              <a:ext uri="{FF2B5EF4-FFF2-40B4-BE49-F238E27FC236}">
                <a16:creationId xmlns:a16="http://schemas.microsoft.com/office/drawing/2014/main" id="{1A92E0EC-ADE4-4A04-6C24-2C8FF4F3449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66994"/>
          <a:stretch/>
        </p:blipFill>
        <p:spPr>
          <a:xfrm>
            <a:off x="685837" y="1267970"/>
            <a:ext cx="2282009" cy="177693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4CD75F3-90E8-2A62-8979-DEE3BFF21198}"/>
              </a:ext>
            </a:extLst>
          </p:cNvPr>
          <p:cNvSpPr txBox="1"/>
          <p:nvPr/>
        </p:nvSpPr>
        <p:spPr>
          <a:xfrm>
            <a:off x="133540" y="3143628"/>
            <a:ext cx="3238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UAVs can rapidly enter disaster-affected areas where ground access is </a:t>
            </a:r>
            <a:r>
              <a:rPr lang="en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blocked or unsafe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342F6C5-4D83-1695-5D35-28E41F94489E}"/>
              </a:ext>
            </a:extLst>
          </p:cNvPr>
          <p:cNvSpPr txBox="1"/>
          <p:nvPr/>
        </p:nvSpPr>
        <p:spPr>
          <a:xfrm>
            <a:off x="3830319" y="3063101"/>
            <a:ext cx="4318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UAVs can </a:t>
            </a:r>
            <a:r>
              <a:rPr lang="en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cover wide areas efficiently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collect spatially distributed signal data, and support radio-map construction for remote sensing, environmental monitoring, and wide-area network planning.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71A9799-D93E-C14C-37FD-E8AC24BB517B}"/>
              </a:ext>
            </a:extLst>
          </p:cNvPr>
          <p:cNvSpPr txBox="1"/>
          <p:nvPr/>
        </p:nvSpPr>
        <p:spPr>
          <a:xfrm>
            <a:off x="8361682" y="3044900"/>
            <a:ext cx="36575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areas that are </a:t>
            </a:r>
            <a:r>
              <a:rPr lang="en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difficult to access 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directly due to privacy, security, or operational constraints, UAVs provide a flexible and non-intrusive data-collection platform.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0BD0B1BD-0156-C97B-2B91-011617FACB84}"/>
              </a:ext>
            </a:extLst>
          </p:cNvPr>
          <p:cNvCxnSpPr/>
          <p:nvPr/>
        </p:nvCxnSpPr>
        <p:spPr>
          <a:xfrm>
            <a:off x="3534345" y="1370136"/>
            <a:ext cx="0" cy="3032047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线连接符 17">
            <a:extLst>
              <a:ext uri="{FF2B5EF4-FFF2-40B4-BE49-F238E27FC236}">
                <a16:creationId xmlns:a16="http://schemas.microsoft.com/office/drawing/2014/main" id="{295CC74F-4781-9183-DBBE-DF9B9A555676}"/>
              </a:ext>
            </a:extLst>
          </p:cNvPr>
          <p:cNvCxnSpPr/>
          <p:nvPr/>
        </p:nvCxnSpPr>
        <p:spPr>
          <a:xfrm>
            <a:off x="8136824" y="1370135"/>
            <a:ext cx="0" cy="3032047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7431EBF9-582E-8DC2-E912-E4A82EB6A8F5}"/>
              </a:ext>
            </a:extLst>
          </p:cNvPr>
          <p:cNvSpPr txBox="1"/>
          <p:nvPr/>
        </p:nvSpPr>
        <p:spPr>
          <a:xfrm>
            <a:off x="247628" y="5021596"/>
            <a:ext cx="3158425" cy="458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3400" lvl="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" altLang="zh-CN" sz="1800" b="1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Signal instability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89A2E10C-932A-1B2E-DAC0-77C2FB9EA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116" y="5438668"/>
            <a:ext cx="898740" cy="921492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507A2537-0A94-90E7-9554-90EB7E78F26F}"/>
              </a:ext>
            </a:extLst>
          </p:cNvPr>
          <p:cNvSpPr txBox="1"/>
          <p:nvPr/>
        </p:nvSpPr>
        <p:spPr>
          <a:xfrm>
            <a:off x="4121505" y="5022950"/>
            <a:ext cx="3158425" cy="458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3400" lvl="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" altLang="zh-CN" sz="1800" b="1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Hardware instability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08D8EFE-4043-9EE8-EFB7-A88EB778352E}"/>
              </a:ext>
            </a:extLst>
          </p:cNvPr>
          <p:cNvSpPr txBox="1"/>
          <p:nvPr/>
        </p:nvSpPr>
        <p:spPr>
          <a:xfrm>
            <a:off x="8239760" y="5029333"/>
            <a:ext cx="3476180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3400" lvl="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" altLang="zh-CN" sz="1800" b="1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Adversary interference</a:t>
            </a: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DAD34C76-6AD3-F313-5CC7-65C172306C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7"/>
          <a:stretch/>
        </p:blipFill>
        <p:spPr>
          <a:xfrm>
            <a:off x="4900563" y="5497568"/>
            <a:ext cx="1844688" cy="94307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9008F74-193D-6F11-86C7-39D54A1121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0400" y="5482383"/>
            <a:ext cx="9652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98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>
            <a:extLst>
              <a:ext uri="{FF2B5EF4-FFF2-40B4-BE49-F238E27FC236}">
                <a16:creationId xmlns:a16="http://schemas.microsoft.com/office/drawing/2014/main" id="{6C7E573C-A15F-4C08-ADFC-E7FE2A05BC76}"/>
              </a:ext>
            </a:extLst>
          </p:cNvPr>
          <p:cNvSpPr txBox="1"/>
          <p:nvPr/>
        </p:nvSpPr>
        <p:spPr>
          <a:xfrm>
            <a:off x="74218" y="16934"/>
            <a:ext cx="995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——Inpainting</a:t>
            </a:r>
            <a:r>
              <a:rPr lang="zh-CN" alt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Diffusion</a:t>
            </a:r>
            <a:r>
              <a:rPr lang="zh-CN" alt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</a:t>
            </a:r>
            <a:endParaRPr lang="en-US" sz="4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Google Shape;171;g3d5ae909429_0_106">
            <a:extLst>
              <a:ext uri="{FF2B5EF4-FFF2-40B4-BE49-F238E27FC236}">
                <a16:creationId xmlns:a16="http://schemas.microsoft.com/office/drawing/2014/main" id="{43726C44-AB80-63D7-6F97-2720F0F5CBE9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200"/>
            </a:pPr>
            <a:fld id="{00000000-1234-1234-1234-123412341234}" type="slidenum">
              <a:rPr lang="en" smtClean="0">
                <a:solidFill>
                  <a:schemeClr val="dk1"/>
                </a:solidFill>
              </a:rPr>
              <a:pPr algn="r">
                <a:buSzPts val="1200"/>
              </a:pPr>
              <a:t>23</a:t>
            </a:fld>
            <a:endParaRPr lang="en">
              <a:solidFill>
                <a:schemeClr val="dk1"/>
              </a:solidFill>
            </a:endParaRPr>
          </a:p>
        </p:txBody>
      </p:sp>
      <p:pic>
        <p:nvPicPr>
          <p:cNvPr id="12" name="Google Shape;172;g3d5ae909429_0_106">
            <a:extLst>
              <a:ext uri="{FF2B5EF4-FFF2-40B4-BE49-F238E27FC236}">
                <a16:creationId xmlns:a16="http://schemas.microsoft.com/office/drawing/2014/main" id="{3D151BF2-0AEF-F083-8761-6F21C277BD2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9756" y="1567610"/>
            <a:ext cx="5248038" cy="40371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oogle Shape;161;g3619674cc00_0_19">
            <a:extLst>
              <a:ext uri="{FF2B5EF4-FFF2-40B4-BE49-F238E27FC236}">
                <a16:creationId xmlns:a16="http://schemas.microsoft.com/office/drawing/2014/main" id="{7BF282EC-6277-6D8D-78B2-550E696D0FA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206" y="2959038"/>
            <a:ext cx="5590095" cy="294418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793E75A3-4DD7-450D-A17F-940B094089B0}"/>
              </a:ext>
            </a:extLst>
          </p:cNvPr>
          <p:cNvSpPr txBox="1"/>
          <p:nvPr/>
        </p:nvSpPr>
        <p:spPr>
          <a:xfrm>
            <a:off x="501771" y="1103424"/>
            <a:ext cx="5434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Latent diffusion models (LDM) </a:t>
            </a:r>
            <a:r>
              <a:rPr kumimoji="1"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the latent space to speed up computation.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789E08A-46C8-7BE1-D51D-FF34A3CA6D44}"/>
              </a:ext>
            </a:extLst>
          </p:cNvPr>
          <p:cNvSpPr txBox="1"/>
          <p:nvPr/>
        </p:nvSpPr>
        <p:spPr>
          <a:xfrm>
            <a:off x="7623197" y="5649142"/>
            <a:ext cx="4253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Inpainting</a:t>
            </a:r>
            <a:r>
              <a:rPr kumimoji="1"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LDMs allow for the reconstruction of specific masked areas.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34BDC5E-32E7-5417-6B08-1D64804184AB}"/>
              </a:ext>
            </a:extLst>
          </p:cNvPr>
          <p:cNvSpPr txBox="1"/>
          <p:nvPr/>
        </p:nvSpPr>
        <p:spPr>
          <a:xfrm>
            <a:off x="712921" y="1886986"/>
            <a:ext cx="5223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Computation: </a:t>
            </a:r>
            <a:r>
              <a:rPr lang="e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Reduced by ~10x-50x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(relative to pixel space)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33FAC49-F027-4321-7B59-FFF472266490}"/>
              </a:ext>
            </a:extLst>
          </p:cNvPr>
          <p:cNvSpPr txBox="1"/>
          <p:nvPr/>
        </p:nvSpPr>
        <p:spPr>
          <a:xfrm>
            <a:off x="712922" y="2262387"/>
            <a:ext cx="5130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Time: </a:t>
            </a:r>
            <a:r>
              <a:rPr lang="e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Accelerated; Enables larger, deeper architectures.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9A77182-7F2F-1B9F-C273-71E686BB75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8" y="1819013"/>
            <a:ext cx="467623" cy="4745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7E0B2AC-DF70-A8D9-B5BA-B520F52433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6" y="2262387"/>
            <a:ext cx="515915" cy="51997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9523138-9D0A-1C06-3583-ADFB3F985F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4650" y="5604750"/>
            <a:ext cx="766951" cy="75724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CB3C095-0766-3CED-2EA6-DCAF0E4F7E18}"/>
              </a:ext>
            </a:extLst>
          </p:cNvPr>
          <p:cNvSpPr/>
          <p:nvPr/>
        </p:nvSpPr>
        <p:spPr>
          <a:xfrm>
            <a:off x="7491601" y="994477"/>
            <a:ext cx="3432449" cy="457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65633C9-6845-37EF-B7F0-697DF2DF54B9}"/>
              </a:ext>
            </a:extLst>
          </p:cNvPr>
          <p:cNvSpPr txBox="1"/>
          <p:nvPr/>
        </p:nvSpPr>
        <p:spPr>
          <a:xfrm>
            <a:off x="8513601" y="1020218"/>
            <a:ext cx="1388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Inpainting</a:t>
            </a:r>
          </a:p>
        </p:txBody>
      </p:sp>
    </p:spTree>
    <p:extLst>
      <p:ext uri="{BB962C8B-B14F-4D97-AF65-F5344CB8AC3E}">
        <p14:creationId xmlns:p14="http://schemas.microsoft.com/office/powerpoint/2010/main" val="799576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>
            <a:extLst>
              <a:ext uri="{FF2B5EF4-FFF2-40B4-BE49-F238E27FC236}">
                <a16:creationId xmlns:a16="http://schemas.microsoft.com/office/drawing/2014/main" id="{6C7E573C-A15F-4C08-ADFC-E7FE2A05BC76}"/>
              </a:ext>
            </a:extLst>
          </p:cNvPr>
          <p:cNvSpPr txBox="1"/>
          <p:nvPr/>
        </p:nvSpPr>
        <p:spPr>
          <a:xfrm>
            <a:off x="74218" y="16934"/>
            <a:ext cx="995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Overview</a:t>
            </a:r>
          </a:p>
        </p:txBody>
      </p:sp>
      <p:sp>
        <p:nvSpPr>
          <p:cNvPr id="2" name="Google Shape;189;g3d5ae909429_0_125">
            <a:extLst>
              <a:ext uri="{FF2B5EF4-FFF2-40B4-BE49-F238E27FC236}">
                <a16:creationId xmlns:a16="http://schemas.microsoft.com/office/drawing/2014/main" id="{652E5B94-1A01-9E1C-07ED-5EF9DCB60797}"/>
              </a:ext>
            </a:extLst>
          </p:cNvPr>
          <p:cNvSpPr txBox="1"/>
          <p:nvPr/>
        </p:nvSpPr>
        <p:spPr>
          <a:xfrm>
            <a:off x="180428" y="878771"/>
            <a:ext cx="639789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" sz="1800" b="1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Goal is to provide a solution that helps </a:t>
            </a:r>
            <a:r>
              <a:rPr lang="en" sz="1800" b="1" dirty="0">
                <a:solidFill>
                  <a:srgbClr val="C0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fill in data from partial UAV radio map observations</a:t>
            </a:r>
            <a:r>
              <a:rPr lang="en" sz="1800" b="1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using inpainting latent diffusion models:</a:t>
            </a:r>
          </a:p>
        </p:txBody>
      </p:sp>
      <p:pic>
        <p:nvPicPr>
          <p:cNvPr id="3" name="Google Shape;191;g3d5ae909429_0_125">
            <a:extLst>
              <a:ext uri="{FF2B5EF4-FFF2-40B4-BE49-F238E27FC236}">
                <a16:creationId xmlns:a16="http://schemas.microsoft.com/office/drawing/2014/main" id="{C3BC2422-3308-4A93-1F8C-2831716A38C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45092" y="821687"/>
            <a:ext cx="5446908" cy="521462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圆角矩形 24">
            <a:extLst>
              <a:ext uri="{FF2B5EF4-FFF2-40B4-BE49-F238E27FC236}">
                <a16:creationId xmlns:a16="http://schemas.microsoft.com/office/drawing/2014/main" id="{EFCFC760-6E68-0589-A093-3447EE1292DA}"/>
              </a:ext>
            </a:extLst>
          </p:cNvPr>
          <p:cNvSpPr/>
          <p:nvPr/>
        </p:nvSpPr>
        <p:spPr>
          <a:xfrm>
            <a:off x="347201" y="1770526"/>
            <a:ext cx="6231118" cy="1611983"/>
          </a:xfrm>
          <a:prstGeom prst="roundRect">
            <a:avLst>
              <a:gd name="adj" fmla="val 6141"/>
            </a:avLst>
          </a:prstGeom>
          <a:solidFill>
            <a:srgbClr val="FDEB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73159C2-8C36-5FE5-BDA5-B3D5E7F0049E}"/>
              </a:ext>
            </a:extLst>
          </p:cNvPr>
          <p:cNvSpPr txBox="1"/>
          <p:nvPr/>
        </p:nvSpPr>
        <p:spPr>
          <a:xfrm>
            <a:off x="347201" y="1902447"/>
            <a:ext cx="61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800" b="1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Step 1: Data generation pipeline</a:t>
            </a:r>
            <a:r>
              <a:rPr lang="en" altLang="zh-CN" sz="1800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simulates UAV flight paths to produce time-series datasets.</a:t>
            </a:r>
          </a:p>
          <a:p>
            <a:endParaRPr kumimoji="1" lang="zh-CN" altLang="en-US" sz="1800" dirty="0"/>
          </a:p>
        </p:txBody>
      </p:sp>
      <p:sp>
        <p:nvSpPr>
          <p:cNvPr id="30" name="圆角矩形 29">
            <a:extLst>
              <a:ext uri="{FF2B5EF4-FFF2-40B4-BE49-F238E27FC236}">
                <a16:creationId xmlns:a16="http://schemas.microsoft.com/office/drawing/2014/main" id="{CB5D9960-FF69-F260-4B65-CE8D1478B387}"/>
              </a:ext>
            </a:extLst>
          </p:cNvPr>
          <p:cNvSpPr/>
          <p:nvPr/>
        </p:nvSpPr>
        <p:spPr>
          <a:xfrm>
            <a:off x="347201" y="3479376"/>
            <a:ext cx="6231118" cy="1611983"/>
          </a:xfrm>
          <a:prstGeom prst="roundRect">
            <a:avLst>
              <a:gd name="adj" fmla="val 6141"/>
            </a:avLst>
          </a:prstGeom>
          <a:solidFill>
            <a:srgbClr val="FDEB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D1DF00E7-27A1-3A13-3677-08F595502BC2}"/>
              </a:ext>
            </a:extLst>
          </p:cNvPr>
          <p:cNvSpPr txBox="1"/>
          <p:nvPr/>
        </p:nvSpPr>
        <p:spPr>
          <a:xfrm>
            <a:off x="347201" y="3611297"/>
            <a:ext cx="61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800" b="1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Step </a:t>
            </a:r>
            <a:r>
              <a:rPr lang="en-US" altLang="zh-CN" sz="1800" b="1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</a:t>
            </a:r>
            <a:r>
              <a:rPr lang="en" altLang="zh-CN" sz="1800" b="1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: </a:t>
            </a:r>
            <a:r>
              <a:rPr lang="en" altLang="zh-CN" sz="1800" b="1" dirty="0" err="1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Spatio</a:t>
            </a:r>
            <a:r>
              <a:rPr lang="en" altLang="zh-CN" sz="1800" b="1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-temporal diffusion model</a:t>
            </a:r>
            <a:r>
              <a:rPr lang="en" altLang="zh-CN" sz="1800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trained to generate real-time radio maps.</a:t>
            </a:r>
          </a:p>
          <a:p>
            <a:endParaRPr kumimoji="1" lang="zh-CN" altLang="en-US" sz="1800" dirty="0"/>
          </a:p>
        </p:txBody>
      </p:sp>
      <p:sp>
        <p:nvSpPr>
          <p:cNvPr id="32" name="圆角矩形 31">
            <a:extLst>
              <a:ext uri="{FF2B5EF4-FFF2-40B4-BE49-F238E27FC236}">
                <a16:creationId xmlns:a16="http://schemas.microsoft.com/office/drawing/2014/main" id="{A6CAC04D-03E5-E507-F315-24C5D7550269}"/>
              </a:ext>
            </a:extLst>
          </p:cNvPr>
          <p:cNvSpPr/>
          <p:nvPr/>
        </p:nvSpPr>
        <p:spPr>
          <a:xfrm>
            <a:off x="347201" y="5223281"/>
            <a:ext cx="6231118" cy="916318"/>
          </a:xfrm>
          <a:prstGeom prst="roundRect">
            <a:avLst>
              <a:gd name="adj" fmla="val 6141"/>
            </a:avLst>
          </a:prstGeom>
          <a:solidFill>
            <a:srgbClr val="FDEB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E5D01C8C-139C-6289-1B00-7A398CD0B2C0}"/>
              </a:ext>
            </a:extLst>
          </p:cNvPr>
          <p:cNvSpPr txBox="1"/>
          <p:nvPr/>
        </p:nvSpPr>
        <p:spPr>
          <a:xfrm>
            <a:off x="347201" y="5289886"/>
            <a:ext cx="61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800" b="1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Step </a:t>
            </a:r>
            <a:r>
              <a:rPr lang="en-US" altLang="zh-CN" sz="1800" b="1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3</a:t>
            </a:r>
            <a:r>
              <a:rPr lang="en" altLang="zh-CN" sz="1800" b="1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: Radio map reconstruction module </a:t>
            </a:r>
            <a:r>
              <a:rPr lang="en" altLang="zh-CN" sz="1800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that produces high-quality radio map reconstructions from partial observations</a:t>
            </a:r>
          </a:p>
          <a:p>
            <a:endParaRPr lang="en" altLang="zh-CN" sz="1800" b="1" dirty="0">
              <a:solidFill>
                <a:schemeClr val="dk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endParaRPr kumimoji="1" lang="zh-CN" altLang="en-US" sz="1800" dirty="0"/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89917F0D-D93B-CA9C-7D9A-AC1E0CAE1D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51" y="2478144"/>
            <a:ext cx="2755900" cy="88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65D9DFBF-5005-098F-7207-0A8697D307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538" y="4053110"/>
            <a:ext cx="2552700" cy="963034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56E4D282-8379-E571-7396-BEB8A4A26D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5388" y="4285367"/>
            <a:ext cx="6350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77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>
            <a:extLst>
              <a:ext uri="{FF2B5EF4-FFF2-40B4-BE49-F238E27FC236}">
                <a16:creationId xmlns:a16="http://schemas.microsoft.com/office/drawing/2014/main" id="{6C7E573C-A15F-4C08-ADFC-E7FE2A05BC76}"/>
              </a:ext>
            </a:extLst>
          </p:cNvPr>
          <p:cNvSpPr txBox="1"/>
          <p:nvPr/>
        </p:nvSpPr>
        <p:spPr>
          <a:xfrm>
            <a:off x="74218" y="16934"/>
            <a:ext cx="995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 Model</a:t>
            </a:r>
          </a:p>
        </p:txBody>
      </p:sp>
      <p:sp>
        <p:nvSpPr>
          <p:cNvPr id="4" name="Google Shape;246;g3d5ae909429_0_165">
            <a:extLst>
              <a:ext uri="{FF2B5EF4-FFF2-40B4-BE49-F238E27FC236}">
                <a16:creationId xmlns:a16="http://schemas.microsoft.com/office/drawing/2014/main" id="{EEA5F517-351C-A6BA-57B2-AFFCBC4A7D9B}"/>
              </a:ext>
            </a:extLst>
          </p:cNvPr>
          <p:cNvSpPr txBox="1"/>
          <p:nvPr/>
        </p:nvSpPr>
        <p:spPr>
          <a:xfrm>
            <a:off x="268264" y="936602"/>
            <a:ext cx="7438821" cy="507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 b="1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Partial UAV radio map observations: </a:t>
            </a:r>
            <a:endParaRPr sz="1800" b="1" dirty="0">
              <a:solidFill>
                <a:schemeClr val="dk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 b="1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UAV generated radio maps:</a:t>
            </a:r>
            <a:endParaRPr sz="1800" b="1" dirty="0">
              <a:solidFill>
                <a:schemeClr val="dk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 b="1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Complete ground-truth radio maps:</a:t>
            </a:r>
            <a:endParaRPr sz="1800" b="1" dirty="0">
              <a:solidFill>
                <a:schemeClr val="dk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 b="1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Partial UAV radio map mask:</a:t>
            </a:r>
            <a:endParaRPr sz="1800" b="1" dirty="0">
              <a:solidFill>
                <a:schemeClr val="dk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45720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45720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 b="1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Partial UAV masked radio map observation:</a:t>
            </a:r>
            <a:endParaRPr sz="1800" b="1" dirty="0">
              <a:solidFill>
                <a:schemeClr val="dk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45720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endParaRPr sz="1800" b="1" dirty="0">
              <a:solidFill>
                <a:schemeClr val="dk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 b="1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UAV objective function:</a:t>
            </a:r>
            <a:endParaRPr sz="1800" b="1" dirty="0">
              <a:solidFill>
                <a:schemeClr val="dk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pic>
        <p:nvPicPr>
          <p:cNvPr id="5" name="Google Shape;247;g3d5ae909429_0_165">
            <a:extLst>
              <a:ext uri="{FF2B5EF4-FFF2-40B4-BE49-F238E27FC236}">
                <a16:creationId xmlns:a16="http://schemas.microsoft.com/office/drawing/2014/main" id="{1E3A37AA-3FBD-621A-B365-22EE114CD65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0650" y="1088402"/>
            <a:ext cx="1796072" cy="41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48;g3d5ae909429_0_165">
            <a:extLst>
              <a:ext uri="{FF2B5EF4-FFF2-40B4-BE49-F238E27FC236}">
                <a16:creationId xmlns:a16="http://schemas.microsoft.com/office/drawing/2014/main" id="{E4D30CC4-B44D-077D-8899-50232407E73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42369" y="1635227"/>
            <a:ext cx="1796075" cy="414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49;g3d5ae909429_0_165">
            <a:extLst>
              <a:ext uri="{FF2B5EF4-FFF2-40B4-BE49-F238E27FC236}">
                <a16:creationId xmlns:a16="http://schemas.microsoft.com/office/drawing/2014/main" id="{B4BF272B-9EA7-EEAE-04F0-567A22922ED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62367" y="2230896"/>
            <a:ext cx="364050" cy="364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oogle Shape;252;g3d5ae909429_0_165">
            <a:extLst>
              <a:ext uri="{FF2B5EF4-FFF2-40B4-BE49-F238E27FC236}">
                <a16:creationId xmlns:a16="http://schemas.microsoft.com/office/drawing/2014/main" id="{E53111C7-B4B3-0889-FC6C-3F141EDBD2A6}"/>
              </a:ext>
            </a:extLst>
          </p:cNvPr>
          <p:cNvGrpSpPr/>
          <p:nvPr/>
        </p:nvGrpSpPr>
        <p:grpSpPr>
          <a:xfrm>
            <a:off x="1392396" y="3292459"/>
            <a:ext cx="3885575" cy="880650"/>
            <a:chOff x="4247425" y="3658700"/>
            <a:chExt cx="3885575" cy="880650"/>
          </a:xfrm>
        </p:grpSpPr>
        <p:pic>
          <p:nvPicPr>
            <p:cNvPr id="9" name="Google Shape;253;g3d5ae909429_0_165">
              <a:extLst>
                <a:ext uri="{FF2B5EF4-FFF2-40B4-BE49-F238E27FC236}">
                  <a16:creationId xmlns:a16="http://schemas.microsoft.com/office/drawing/2014/main" id="{E642AB6E-B56F-5413-9C90-9AB21AF10A3B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4843"/>
            <a:stretch/>
          </p:blipFill>
          <p:spPr>
            <a:xfrm>
              <a:off x="4247425" y="3658700"/>
              <a:ext cx="3885575" cy="880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254;g3d5ae909429_0_165">
              <a:extLst>
                <a:ext uri="{FF2B5EF4-FFF2-40B4-BE49-F238E27FC236}">
                  <a16:creationId xmlns:a16="http://schemas.microsoft.com/office/drawing/2014/main" id="{BFCCA726-58BF-CE49-B32C-B5DCD720840B}"/>
                </a:ext>
              </a:extLst>
            </p:cNvPr>
            <p:cNvSpPr/>
            <p:nvPr/>
          </p:nvSpPr>
          <p:spPr>
            <a:xfrm>
              <a:off x="7293425" y="4352625"/>
              <a:ext cx="138600" cy="118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" name="Google Shape;250;g3d5ae909429_0_165">
            <a:extLst>
              <a:ext uri="{FF2B5EF4-FFF2-40B4-BE49-F238E27FC236}">
                <a16:creationId xmlns:a16="http://schemas.microsoft.com/office/drawing/2014/main" id="{6AAA09E0-CCBB-5706-554C-8B183C43B65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83524" y="4867034"/>
            <a:ext cx="1993472" cy="355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55;g3d5ae909429_0_165" title="equation.png">
            <a:extLst>
              <a:ext uri="{FF2B5EF4-FFF2-40B4-BE49-F238E27FC236}">
                <a16:creationId xmlns:a16="http://schemas.microsoft.com/office/drawing/2014/main" id="{182E85EA-CA63-1652-910D-95C028EE7A36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51765" y="5751273"/>
            <a:ext cx="5794002" cy="664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91;g3d5ae909429_0_125">
            <a:extLst>
              <a:ext uri="{FF2B5EF4-FFF2-40B4-BE49-F238E27FC236}">
                <a16:creationId xmlns:a16="http://schemas.microsoft.com/office/drawing/2014/main" id="{AF14E514-E55F-EA7A-1933-B22A0BBDF49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45092" y="821687"/>
            <a:ext cx="5446908" cy="52146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96354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>
            <a:extLst>
              <a:ext uri="{FF2B5EF4-FFF2-40B4-BE49-F238E27FC236}">
                <a16:creationId xmlns:a16="http://schemas.microsoft.com/office/drawing/2014/main" id="{0A3656B0-101E-AEAE-8EE0-A56DD23E0F2A}"/>
              </a:ext>
            </a:extLst>
          </p:cNvPr>
          <p:cNvSpPr/>
          <p:nvPr/>
        </p:nvSpPr>
        <p:spPr>
          <a:xfrm>
            <a:off x="428182" y="3851559"/>
            <a:ext cx="638618" cy="430492"/>
          </a:xfrm>
          <a:prstGeom prst="roundRect">
            <a:avLst/>
          </a:prstGeom>
          <a:solidFill>
            <a:srgbClr val="F6CD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C7E573C-A15F-4C08-ADFC-E7FE2A05BC76}"/>
              </a:ext>
            </a:extLst>
          </p:cNvPr>
          <p:cNvSpPr txBox="1"/>
          <p:nvPr/>
        </p:nvSpPr>
        <p:spPr>
          <a:xfrm>
            <a:off x="74218" y="16934"/>
            <a:ext cx="995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Generation Pipeline</a:t>
            </a:r>
          </a:p>
        </p:txBody>
      </p:sp>
      <p:pic>
        <p:nvPicPr>
          <p:cNvPr id="2" name="Google Shape;264;g3d5ae909429_0_186" title="Screenshot 2026-04-15 at 8.44.29 PM.png">
            <a:extLst>
              <a:ext uri="{FF2B5EF4-FFF2-40B4-BE49-F238E27FC236}">
                <a16:creationId xmlns:a16="http://schemas.microsoft.com/office/drawing/2014/main" id="{555FA9E8-843D-727E-CD4A-02794CF046B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9886" y="1071700"/>
            <a:ext cx="8565050" cy="50448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70;g3d5ae909429_0_225">
            <a:extLst>
              <a:ext uri="{FF2B5EF4-FFF2-40B4-BE49-F238E27FC236}">
                <a16:creationId xmlns:a16="http://schemas.microsoft.com/office/drawing/2014/main" id="{31CB8B2F-131E-A02A-BD05-8C3D47C794A7}"/>
              </a:ext>
            </a:extLst>
          </p:cNvPr>
          <p:cNvSpPr txBox="1"/>
          <p:nvPr/>
        </p:nvSpPr>
        <p:spPr>
          <a:xfrm>
            <a:off x="74218" y="1209745"/>
            <a:ext cx="3193402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000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Propagation model consists of log-distance path loss and log-normal shadow fading. All calculations performed in </a:t>
            </a:r>
            <a:r>
              <a:rPr lang="en" sz="1800" b="1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dBm logarithmic domain</a:t>
            </a:r>
            <a:r>
              <a:rPr lang="en-US" sz="1800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.</a:t>
            </a:r>
            <a:endParaRPr sz="1800" dirty="0">
              <a:solidFill>
                <a:schemeClr val="dk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4000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b="1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Received signal power (in dBm): </a:t>
            </a:r>
            <a:endParaRPr sz="1800" b="1" dirty="0">
              <a:solidFill>
                <a:schemeClr val="dk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003E0A8-0FDE-E6A6-009E-F47BD7457627}"/>
                  </a:ext>
                </a:extLst>
              </p:cNvPr>
              <p:cNvSpPr txBox="1"/>
              <p:nvPr/>
            </p:nvSpPr>
            <p:spPr>
              <a:xfrm>
                <a:off x="428184" y="3917435"/>
                <a:ext cx="252235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CN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𝑃𝐿</m:t>
                      </m:r>
                      <m:d>
                        <m:d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kumimoji="1" lang="en-US" altLang="zh-CN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kumimoji="1" lang="en-US" altLang="zh-CN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sub>
                      </m:sSub>
                    </m:oMath>
                  </m:oMathPara>
                </a14:m>
                <a:endParaRPr kumimoji="1" lang="zh-CN" altLang="en-US" sz="1800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003E0A8-0FDE-E6A6-009E-F47BD74576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184" y="3917435"/>
                <a:ext cx="2522357" cy="276999"/>
              </a:xfrm>
              <a:prstGeom prst="rect">
                <a:avLst/>
              </a:prstGeom>
              <a:blipFill>
                <a:blip r:embed="rId4"/>
                <a:stretch>
                  <a:fillRect l="-1500" b="-173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3B788E82-69CB-EED8-6D02-64757763E347}"/>
                  </a:ext>
                </a:extLst>
              </p:cNvPr>
              <p:cNvSpPr txBox="1"/>
              <p:nvPr/>
            </p:nvSpPr>
            <p:spPr>
              <a:xfrm>
                <a:off x="428182" y="4411501"/>
                <a:ext cx="28797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8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is transmission power</a:t>
                </a:r>
                <a:endParaRPr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3B788E82-69CB-EED8-6D02-64757763E3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182" y="4411501"/>
                <a:ext cx="2879717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6FFD9DF6-9E57-FA45-2746-98722B8AB9E2}"/>
                  </a:ext>
                </a:extLst>
              </p:cNvPr>
              <p:cNvSpPr txBox="1"/>
              <p:nvPr/>
            </p:nvSpPr>
            <p:spPr>
              <a:xfrm>
                <a:off x="428183" y="4856553"/>
                <a:ext cx="287971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panose="02040503050406030204" pitchFamily="18" charset="0"/>
                      </a:rPr>
                      <m:t>𝑃𝐿</m:t>
                    </m:r>
                    <m:d>
                      <m:d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kumimoji="1" lang="en-US" altLang="zh-CN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is log-distance path loss</a:t>
                </a:r>
                <a:endParaRPr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6FFD9DF6-9E57-FA45-2746-98722B8AB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183" y="4856553"/>
                <a:ext cx="2879717" cy="646331"/>
              </a:xfrm>
              <a:prstGeom prst="rect">
                <a:avLst/>
              </a:prstGeom>
              <a:blipFill>
                <a:blip r:embed="rId6"/>
                <a:stretch>
                  <a:fillRect l="-1754" t="-3846" b="-13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EF04A462-FDC9-D400-EEEF-DCC72445B4A6}"/>
                  </a:ext>
                </a:extLst>
              </p:cNvPr>
              <p:cNvSpPr txBox="1"/>
              <p:nvPr/>
            </p:nvSpPr>
            <p:spPr>
              <a:xfrm>
                <a:off x="428182" y="5470226"/>
                <a:ext cx="287971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8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sub>
                    </m:sSub>
                  </m:oMath>
                </a14:m>
                <a:r>
                  <a:rPr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is log-normal shadow fading</a:t>
                </a:r>
                <a:endParaRPr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EF04A462-FDC9-D400-EEEF-DCC72445B4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182" y="5470226"/>
                <a:ext cx="2879717" cy="646331"/>
              </a:xfrm>
              <a:prstGeom prst="rect">
                <a:avLst/>
              </a:prstGeom>
              <a:blipFill>
                <a:blip r:embed="rId7"/>
                <a:stretch>
                  <a:fillRect l="-1754" t="-3846" b="-13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925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>
            <a:extLst>
              <a:ext uri="{FF2B5EF4-FFF2-40B4-BE49-F238E27FC236}">
                <a16:creationId xmlns:a16="http://schemas.microsoft.com/office/drawing/2014/main" id="{6C7E573C-A15F-4C08-ADFC-E7FE2A05BC76}"/>
              </a:ext>
            </a:extLst>
          </p:cNvPr>
          <p:cNvSpPr txBox="1"/>
          <p:nvPr/>
        </p:nvSpPr>
        <p:spPr>
          <a:xfrm>
            <a:off x="74218" y="16934"/>
            <a:ext cx="995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Spatio</a:t>
            </a:r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-Temporal Diffusion Model</a:t>
            </a:r>
          </a:p>
        </p:txBody>
      </p:sp>
      <p:pic>
        <p:nvPicPr>
          <p:cNvPr id="4" name="Google Shape;285;g3e6bb3f7a78_0_3" title="Screenshot 2025-06-05 161952.png">
            <a:extLst>
              <a:ext uri="{FF2B5EF4-FFF2-40B4-BE49-F238E27FC236}">
                <a16:creationId xmlns:a16="http://schemas.microsoft.com/office/drawing/2014/main" id="{3E37F6A6-80B9-1EB3-5B29-4682479E406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3638" y="745331"/>
            <a:ext cx="9958781" cy="526132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237141E8-7058-ABD4-B182-86E05DD006FD}"/>
              </a:ext>
            </a:extLst>
          </p:cNvPr>
          <p:cNvSpPr/>
          <p:nvPr/>
        </p:nvSpPr>
        <p:spPr>
          <a:xfrm>
            <a:off x="751114" y="5775673"/>
            <a:ext cx="2198915" cy="5007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767CE8B-2C31-7025-EE69-60AF125257AF}"/>
              </a:ext>
            </a:extLst>
          </p:cNvPr>
          <p:cNvSpPr/>
          <p:nvPr/>
        </p:nvSpPr>
        <p:spPr>
          <a:xfrm>
            <a:off x="2950029" y="5775673"/>
            <a:ext cx="5834742" cy="5007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BB82C3C-FFD5-9A61-382A-AB0EC6646C0F}"/>
              </a:ext>
            </a:extLst>
          </p:cNvPr>
          <p:cNvSpPr/>
          <p:nvPr/>
        </p:nvSpPr>
        <p:spPr>
          <a:xfrm>
            <a:off x="8784771" y="5775673"/>
            <a:ext cx="2656115" cy="5007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4" name="直线连接符 23">
            <a:extLst>
              <a:ext uri="{FF2B5EF4-FFF2-40B4-BE49-F238E27FC236}">
                <a16:creationId xmlns:a16="http://schemas.microsoft.com/office/drawing/2014/main" id="{316441B0-C637-7F6A-4B8E-C8FAAFD646F9}"/>
              </a:ext>
            </a:extLst>
          </p:cNvPr>
          <p:cNvCxnSpPr/>
          <p:nvPr/>
        </p:nvCxnSpPr>
        <p:spPr>
          <a:xfrm>
            <a:off x="2950029" y="5775673"/>
            <a:ext cx="0" cy="5007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线连接符 24">
            <a:extLst>
              <a:ext uri="{FF2B5EF4-FFF2-40B4-BE49-F238E27FC236}">
                <a16:creationId xmlns:a16="http://schemas.microsoft.com/office/drawing/2014/main" id="{FB4538C7-9738-418B-761C-3A7ED7BE02ED}"/>
              </a:ext>
            </a:extLst>
          </p:cNvPr>
          <p:cNvCxnSpPr/>
          <p:nvPr/>
        </p:nvCxnSpPr>
        <p:spPr>
          <a:xfrm>
            <a:off x="9089571" y="5775673"/>
            <a:ext cx="0" cy="5007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BD107E5C-D313-BC6C-D5D4-1ED72668BC50}"/>
              </a:ext>
            </a:extLst>
          </p:cNvPr>
          <p:cNvSpPr txBox="1"/>
          <p:nvPr/>
        </p:nvSpPr>
        <p:spPr>
          <a:xfrm>
            <a:off x="1065171" y="5825989"/>
            <a:ext cx="1806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Pre-processing</a:t>
            </a:r>
            <a:endParaRPr kumimoji="1"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3C2799E-0114-B048-F065-4991AC2FFB41}"/>
              </a:ext>
            </a:extLst>
          </p:cNvPr>
          <p:cNvSpPr txBox="1"/>
          <p:nvPr/>
        </p:nvSpPr>
        <p:spPr>
          <a:xfrm>
            <a:off x="3489986" y="5831140"/>
            <a:ext cx="5057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VAE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Encoder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Concatenated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Image, Mask</a:t>
            </a:r>
            <a:endParaRPr kumimoji="1"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504D1710-DA3E-5F32-6C26-E76C44F06FF5}"/>
              </a:ext>
            </a:extLst>
          </p:cNvPr>
          <p:cNvSpPr txBox="1"/>
          <p:nvPr/>
        </p:nvSpPr>
        <p:spPr>
          <a:xfrm>
            <a:off x="9612096" y="5826399"/>
            <a:ext cx="13227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Prediction</a:t>
            </a:r>
            <a:endParaRPr kumimoji="1"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3593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>
            <a:extLst>
              <a:ext uri="{FF2B5EF4-FFF2-40B4-BE49-F238E27FC236}">
                <a16:creationId xmlns:a16="http://schemas.microsoft.com/office/drawing/2014/main" id="{6C7E573C-A15F-4C08-ADFC-E7FE2A05BC76}"/>
              </a:ext>
            </a:extLst>
          </p:cNvPr>
          <p:cNvSpPr txBox="1"/>
          <p:nvPr/>
        </p:nvSpPr>
        <p:spPr>
          <a:xfrm>
            <a:off x="74218" y="16934"/>
            <a:ext cx="995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 Map Reconstruction Module</a:t>
            </a:r>
          </a:p>
        </p:txBody>
      </p:sp>
      <p:pic>
        <p:nvPicPr>
          <p:cNvPr id="2" name="Google Shape;322;g3d5ae909429_0_247" title="Screenshot 2025-06-06 at 10.22.30 AM.png">
            <a:extLst>
              <a:ext uri="{FF2B5EF4-FFF2-40B4-BE49-F238E27FC236}">
                <a16:creationId xmlns:a16="http://schemas.microsoft.com/office/drawing/2014/main" id="{B48760FF-B9F4-45BF-3529-D8AC3E433C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7397" y="1189303"/>
            <a:ext cx="4995032" cy="453562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9AFF15F-CCA2-CDA5-C496-00A25D04B48C}"/>
              </a:ext>
            </a:extLst>
          </p:cNvPr>
          <p:cNvSpPr txBox="1"/>
          <p:nvPr/>
        </p:nvSpPr>
        <p:spPr>
          <a:xfrm>
            <a:off x="339571" y="1165648"/>
            <a:ext cx="6183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Variational autoencoder (VAE) encoded </a:t>
            </a:r>
            <a:endParaRPr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oogle Shape;290;g3e6bb3f7a78_0_3">
            <a:extLst>
              <a:ext uri="{FF2B5EF4-FFF2-40B4-BE49-F238E27FC236}">
                <a16:creationId xmlns:a16="http://schemas.microsoft.com/office/drawing/2014/main" id="{76406464-03CB-5AAE-2F44-DDCB526EC62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7641" y="1534980"/>
            <a:ext cx="2629152" cy="36933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E432E48-F341-83F5-23B0-AD644CD7C907}"/>
              </a:ext>
            </a:extLst>
          </p:cNvPr>
          <p:cNvSpPr txBox="1"/>
          <p:nvPr/>
        </p:nvSpPr>
        <p:spPr>
          <a:xfrm>
            <a:off x="339571" y="2047632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800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VAE encoded</a:t>
            </a:r>
          </a:p>
        </p:txBody>
      </p:sp>
      <p:pic>
        <p:nvPicPr>
          <p:cNvPr id="9" name="Google Shape;291;g3e6bb3f7a78_0_3">
            <a:extLst>
              <a:ext uri="{FF2B5EF4-FFF2-40B4-BE49-F238E27FC236}">
                <a16:creationId xmlns:a16="http://schemas.microsoft.com/office/drawing/2014/main" id="{92DC26CB-4C60-0955-4987-AA1DE473D2D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2388"/>
          <a:stretch/>
        </p:blipFill>
        <p:spPr>
          <a:xfrm>
            <a:off x="1909227" y="2054227"/>
            <a:ext cx="2885598" cy="36933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79E5069-9A2A-30E0-5648-169E09E634E1}"/>
              </a:ext>
            </a:extLst>
          </p:cNvPr>
          <p:cNvSpPr txBox="1"/>
          <p:nvPr/>
        </p:nvSpPr>
        <p:spPr>
          <a:xfrm>
            <a:off x="303380" y="2575132"/>
            <a:ext cx="2261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dirty="0">
                <a:solidFill>
                  <a:schemeClr val="dk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Montserrat"/>
              </a:rPr>
              <a:t>Final latent variable </a:t>
            </a:r>
            <a:endParaRPr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Google Shape;308;g3d8be23fe71_0_44">
            <a:extLst>
              <a:ext uri="{FF2B5EF4-FFF2-40B4-BE49-F238E27FC236}">
                <a16:creationId xmlns:a16="http://schemas.microsoft.com/office/drawing/2014/main" id="{EBF8605E-3299-4D4C-D30F-2B37D37B256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70081" y="2575132"/>
            <a:ext cx="2815075" cy="399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C271350A-F141-6B00-85B5-8FE510D54B50}"/>
              </a:ext>
            </a:extLst>
          </p:cNvPr>
          <p:cNvSpPr txBox="1"/>
          <p:nvPr/>
        </p:nvSpPr>
        <p:spPr>
          <a:xfrm>
            <a:off x="339571" y="3087784"/>
            <a:ext cx="28150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Forward diffusion process</a:t>
            </a:r>
            <a:endParaRPr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Google Shape;309;g3d8be23fe71_0_44" title="equation (1).png">
            <a:extLst>
              <a:ext uri="{FF2B5EF4-FFF2-40B4-BE49-F238E27FC236}">
                <a16:creationId xmlns:a16="http://schemas.microsoft.com/office/drawing/2014/main" id="{BD26A0CD-A79E-09E1-E5D6-5C0FEF218886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34173" y="3508669"/>
            <a:ext cx="4217126" cy="33289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2971EA66-F870-1E77-B755-4AE94B4EBFAE}"/>
              </a:ext>
            </a:extLst>
          </p:cNvPr>
          <p:cNvSpPr txBox="1"/>
          <p:nvPr/>
        </p:nvSpPr>
        <p:spPr>
          <a:xfrm>
            <a:off x="339571" y="4015109"/>
            <a:ext cx="1569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U-Net process</a:t>
            </a:r>
            <a:endParaRPr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Google Shape;327;g3d5ae909429_0_247">
            <a:extLst>
              <a:ext uri="{FF2B5EF4-FFF2-40B4-BE49-F238E27FC236}">
                <a16:creationId xmlns:a16="http://schemas.microsoft.com/office/drawing/2014/main" id="{0220D108-E57A-2C8D-7C88-B5250F69FDF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11993" y="4064349"/>
            <a:ext cx="3085806" cy="33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61BA8E00-5256-6888-ADB0-60C859632586}"/>
              </a:ext>
            </a:extLst>
          </p:cNvPr>
          <p:cNvSpPr txBox="1"/>
          <p:nvPr/>
        </p:nvSpPr>
        <p:spPr>
          <a:xfrm>
            <a:off x="339571" y="4557982"/>
            <a:ext cx="26610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Reverse diffusion process</a:t>
            </a:r>
            <a:endParaRPr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Google Shape;328;g3d5ae909429_0_247">
            <a:extLst>
              <a:ext uri="{FF2B5EF4-FFF2-40B4-BE49-F238E27FC236}">
                <a16:creationId xmlns:a16="http://schemas.microsoft.com/office/drawing/2014/main" id="{7A3DA5FB-4D3A-A90B-E477-8422C8E7FD3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47497" y="5022638"/>
            <a:ext cx="4876254" cy="408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83940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>
            <a:extLst>
              <a:ext uri="{FF2B5EF4-FFF2-40B4-BE49-F238E27FC236}">
                <a16:creationId xmlns:a16="http://schemas.microsoft.com/office/drawing/2014/main" id="{6C7E573C-A15F-4C08-ADFC-E7FE2A05BC76}"/>
              </a:ext>
            </a:extLst>
          </p:cNvPr>
          <p:cNvSpPr txBox="1"/>
          <p:nvPr/>
        </p:nvSpPr>
        <p:spPr>
          <a:xfrm>
            <a:off x="74218" y="16934"/>
            <a:ext cx="995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Simulation Results: Dataset Setup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8242B64-4D06-A7D1-B81A-D015820A7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70" y="914274"/>
            <a:ext cx="1130300" cy="9779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60552A3-E49A-EC41-AF78-37453E44D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40" y="878337"/>
            <a:ext cx="901700" cy="1054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FFAE2C0-7B37-66CB-3668-EBD302791F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907" y="970522"/>
            <a:ext cx="1028700" cy="9906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A81E8A7-0E33-A98D-81FC-78F1BDD80F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674" y="1002886"/>
            <a:ext cx="800100" cy="901700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069EFFEE-1F78-FFF4-B503-8D5AC65FDC81}"/>
              </a:ext>
            </a:extLst>
          </p:cNvPr>
          <p:cNvSpPr txBox="1"/>
          <p:nvPr/>
        </p:nvSpPr>
        <p:spPr>
          <a:xfrm>
            <a:off x="1412515" y="914274"/>
            <a:ext cx="23720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Radio-map simulator</a:t>
            </a:r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Generates synthetic radio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maps with blockage and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 superposition.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8B2A33B5-2E1C-02FB-0346-9A08E5A57FB2}"/>
              </a:ext>
            </a:extLst>
          </p:cNvPr>
          <p:cNvSpPr txBox="1"/>
          <p:nvPr/>
        </p:nvSpPr>
        <p:spPr>
          <a:xfrm>
            <a:off x="4499840" y="914274"/>
            <a:ext cx="2372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Base-station setting</a:t>
            </a:r>
            <a:b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2-BS and 3-BS</a:t>
            </a:r>
            <a:b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scenarios.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8904653-A573-0C32-1C24-9891109C0D65}"/>
              </a:ext>
            </a:extLst>
          </p:cNvPr>
          <p:cNvSpPr txBox="1"/>
          <p:nvPr/>
        </p:nvSpPr>
        <p:spPr>
          <a:xfrm>
            <a:off x="7559607" y="1029575"/>
            <a:ext cx="23720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Coverage sampling</a:t>
            </a:r>
            <a:b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100 %, 60 %, and 38 %</a:t>
            </a:r>
            <a:br>
              <a:rPr lang="e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 coverage.</a:t>
            </a:r>
            <a:endParaRPr kumimoji="1" lang="zh-CN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639D299B-F694-7FCA-5D63-63616B997372}"/>
              </a:ext>
            </a:extLst>
          </p:cNvPr>
          <p:cNvSpPr txBox="1"/>
          <p:nvPr/>
        </p:nvSpPr>
        <p:spPr>
          <a:xfrm>
            <a:off x="10305942" y="1002886"/>
            <a:ext cx="18860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 variants</a:t>
            </a:r>
            <a:b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controlled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 settings.</a:t>
            </a:r>
            <a:endParaRPr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圆角矩形 31">
            <a:extLst>
              <a:ext uri="{FF2B5EF4-FFF2-40B4-BE49-F238E27FC236}">
                <a16:creationId xmlns:a16="http://schemas.microsoft.com/office/drawing/2014/main" id="{69815ECB-CA7B-6C25-DAD2-71241956F115}"/>
              </a:ext>
            </a:extLst>
          </p:cNvPr>
          <p:cNvSpPr/>
          <p:nvPr/>
        </p:nvSpPr>
        <p:spPr>
          <a:xfrm>
            <a:off x="162370" y="2166909"/>
            <a:ext cx="5865181" cy="3255384"/>
          </a:xfrm>
          <a:prstGeom prst="roundRect">
            <a:avLst>
              <a:gd name="adj" fmla="val 8745"/>
            </a:avLst>
          </a:prstGeom>
          <a:solidFill>
            <a:srgbClr val="FBF2E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1E91657E-72A2-761F-AE76-152740026293}"/>
              </a:ext>
            </a:extLst>
          </p:cNvPr>
          <p:cNvSpPr/>
          <p:nvPr/>
        </p:nvSpPr>
        <p:spPr>
          <a:xfrm>
            <a:off x="6139560" y="2166909"/>
            <a:ext cx="5865181" cy="3255384"/>
          </a:xfrm>
          <a:prstGeom prst="roundRect">
            <a:avLst>
              <a:gd name="adj" fmla="val 8745"/>
            </a:avLst>
          </a:prstGeom>
          <a:solidFill>
            <a:srgbClr val="FBF2E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87A4E669-E22B-CD44-C197-F01FAB60C2F4}"/>
              </a:ext>
            </a:extLst>
          </p:cNvPr>
          <p:cNvSpPr txBox="1"/>
          <p:nvPr/>
        </p:nvSpPr>
        <p:spPr>
          <a:xfrm>
            <a:off x="1061168" y="2240071"/>
            <a:ext cx="4200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Factor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——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Coverage</a:t>
            </a:r>
            <a:endParaRPr kumimoji="1"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EA582CF5-070F-EF79-738C-D531778D5C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404" y="3159822"/>
            <a:ext cx="3161914" cy="1622929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A97936B2-7236-12A2-4595-2D31A698D348}"/>
              </a:ext>
            </a:extLst>
          </p:cNvPr>
          <p:cNvSpPr txBox="1"/>
          <p:nvPr/>
        </p:nvSpPr>
        <p:spPr>
          <a:xfrm>
            <a:off x="3324284" y="2786404"/>
            <a:ext cx="2659706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Controls how much radio-map</a:t>
            </a:r>
            <a:r>
              <a:rPr lang="zh-CN" alt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information is available to the model.</a:t>
            </a:r>
            <a:br>
              <a:rPr lang="en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Lower coverage means more missing</a:t>
            </a:r>
            <a:r>
              <a:rPr lang="zh-CN" alt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regions must be inferred.</a:t>
            </a:r>
            <a:br>
              <a:rPr lang="en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Tests reconstruction</a:t>
            </a:r>
            <a:r>
              <a:rPr lang="zh-CN" alt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robustness</a:t>
            </a:r>
            <a:r>
              <a:rPr lang="zh-CN" alt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 sparse UAV observations.</a:t>
            </a:r>
            <a:endParaRPr kumimoji="1" lang="zh-CN" alt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91BB0FEB-866A-25BE-058B-7404B645D9AD}"/>
              </a:ext>
            </a:extLst>
          </p:cNvPr>
          <p:cNvSpPr/>
          <p:nvPr/>
        </p:nvSpPr>
        <p:spPr>
          <a:xfrm>
            <a:off x="2181069" y="4558924"/>
            <a:ext cx="1143215" cy="283788"/>
          </a:xfrm>
          <a:prstGeom prst="rect">
            <a:avLst/>
          </a:prstGeom>
          <a:solidFill>
            <a:srgbClr val="FBF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65AF3063-2265-4852-34CD-78CFE523395F}"/>
              </a:ext>
            </a:extLst>
          </p:cNvPr>
          <p:cNvSpPr txBox="1"/>
          <p:nvPr/>
        </p:nvSpPr>
        <p:spPr>
          <a:xfrm>
            <a:off x="6644257" y="2240071"/>
            <a:ext cx="5003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Factor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——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Base-Station (BS) Complexity</a:t>
            </a:r>
            <a:endParaRPr kumimoji="1"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76D49758-1936-2B5C-8DCB-F3CA637E7B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1390" y="3168198"/>
            <a:ext cx="3007500" cy="1614553"/>
          </a:xfrm>
          <a:prstGeom prst="rect">
            <a:avLst/>
          </a:prstGeom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70778C70-A992-F1D6-AD34-F8432016C792}"/>
              </a:ext>
            </a:extLst>
          </p:cNvPr>
          <p:cNvSpPr txBox="1"/>
          <p:nvPr/>
        </p:nvSpPr>
        <p:spPr>
          <a:xfrm>
            <a:off x="9345035" y="2737081"/>
            <a:ext cx="26597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Controls the complexity of signal propagation.</a:t>
            </a:r>
            <a:b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2-BS setting represents a lower-density network.</a:t>
            </a:r>
            <a:b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3-BS setting introduces overlapping coverage, stronger interference, and</a:t>
            </a:r>
            <a:b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richer ray-path combinations.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B9028A06-CFE9-F47C-81D2-2E1478627130}"/>
              </a:ext>
            </a:extLst>
          </p:cNvPr>
          <p:cNvSpPr/>
          <p:nvPr/>
        </p:nvSpPr>
        <p:spPr>
          <a:xfrm>
            <a:off x="7773471" y="4548154"/>
            <a:ext cx="1372433" cy="283788"/>
          </a:xfrm>
          <a:prstGeom prst="rect">
            <a:avLst/>
          </a:prstGeom>
          <a:solidFill>
            <a:srgbClr val="FBF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ACA01168-A3FF-9C38-772F-7C7CEA99BDFF}"/>
              </a:ext>
            </a:extLst>
          </p:cNvPr>
          <p:cNvSpPr txBox="1"/>
          <p:nvPr/>
        </p:nvSpPr>
        <p:spPr>
          <a:xfrm>
            <a:off x="438842" y="5606646"/>
            <a:ext cx="11314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base station dataset captures a </a:t>
            </a:r>
            <a:r>
              <a:rPr kumimoji="1" lang="en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low-density network </a:t>
            </a: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only pairwise signal superposition and blockage.</a:t>
            </a:r>
          </a:p>
          <a:p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base station dataset is more complex with three </a:t>
            </a:r>
            <a:r>
              <a:rPr kumimoji="1" lang="en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overlapping coverage regions</a:t>
            </a:r>
            <a:r>
              <a:rPr kumimoji="1" lang="en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1"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03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44">
            <a:extLst>
              <a:ext uri="{FF2B5EF4-FFF2-40B4-BE49-F238E27FC236}">
                <a16:creationId xmlns:a16="http://schemas.microsoft.com/office/drawing/2014/main" id="{F4BACDDE-9260-3B92-DAAB-D4E3C721C6D6}"/>
              </a:ext>
            </a:extLst>
          </p:cNvPr>
          <p:cNvSpPr/>
          <p:nvPr/>
        </p:nvSpPr>
        <p:spPr>
          <a:xfrm>
            <a:off x="845142" y="841172"/>
            <a:ext cx="10930740" cy="6603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4" name="圆角矩形 43">
            <a:extLst>
              <a:ext uri="{FF2B5EF4-FFF2-40B4-BE49-F238E27FC236}">
                <a16:creationId xmlns:a16="http://schemas.microsoft.com/office/drawing/2014/main" id="{BD06D1F9-E23E-D54A-36C0-7EDA0E6B40BC}"/>
              </a:ext>
            </a:extLst>
          </p:cNvPr>
          <p:cNvSpPr/>
          <p:nvPr/>
        </p:nvSpPr>
        <p:spPr>
          <a:xfrm>
            <a:off x="807056" y="2177722"/>
            <a:ext cx="10968825" cy="40047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F7390E0-8454-8DBE-D164-ECB200F1F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18" y="2753225"/>
            <a:ext cx="5402975" cy="3664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3BFE72F-885A-DF01-8072-4CF2EC50C161}"/>
              </a:ext>
            </a:extLst>
          </p:cNvPr>
          <p:cNvSpPr txBox="1"/>
          <p:nvPr/>
        </p:nvSpPr>
        <p:spPr>
          <a:xfrm>
            <a:off x="807057" y="845469"/>
            <a:ext cx="10968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b="1" dirty="0">
                <a:latin typeface="Times New Roman"/>
                <a:ea typeface="Times New Roman"/>
                <a:cs typeface="Times New Roman"/>
              </a:rPr>
              <a:t>Traditional Generative</a:t>
            </a:r>
            <a:r>
              <a:rPr lang="zh-CN" altLang="en-US" sz="1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1800" b="1" dirty="0">
                <a:latin typeface="Times New Roman"/>
                <a:ea typeface="Times New Roman"/>
                <a:cs typeface="Times New Roman"/>
              </a:rPr>
              <a:t>AI Models: </a:t>
            </a:r>
            <a:r>
              <a:rPr lang="en-US" altLang="en-US" sz="1800" dirty="0">
                <a:latin typeface="Times New Roman"/>
                <a:ea typeface="Times New Roman"/>
                <a:cs typeface="Times New Roman"/>
              </a:rPr>
              <a:t>Variational Autoencoders (VAEs) often generate blurry samples, while Generative Adversarial Networks (GANs) can be unstable and suffer from mode collapse, limiting sample diversity.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F212D05-0698-A1F0-B0D3-C4004AAA3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091" y="3047607"/>
            <a:ext cx="990601" cy="855045"/>
          </a:xfrm>
          <a:prstGeom prst="rect">
            <a:avLst/>
          </a:prstGeom>
        </p:spPr>
      </p:pic>
      <p:sp>
        <p:nvSpPr>
          <p:cNvPr id="8" name="圆角矩形 7">
            <a:extLst>
              <a:ext uri="{FF2B5EF4-FFF2-40B4-BE49-F238E27FC236}">
                <a16:creationId xmlns:a16="http://schemas.microsoft.com/office/drawing/2014/main" id="{532EE715-CC9F-3E04-8FEA-8C8F15D784F2}"/>
              </a:ext>
            </a:extLst>
          </p:cNvPr>
          <p:cNvSpPr/>
          <p:nvPr/>
        </p:nvSpPr>
        <p:spPr>
          <a:xfrm>
            <a:off x="5977104" y="2880021"/>
            <a:ext cx="1737360" cy="1631216"/>
          </a:xfrm>
          <a:prstGeom prst="roundRect">
            <a:avLst>
              <a:gd name="adj" fmla="val 7435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5E816A9-3546-3878-D390-58F9AE4AA548}"/>
              </a:ext>
            </a:extLst>
          </p:cNvPr>
          <p:cNvSpPr txBox="1"/>
          <p:nvPr/>
        </p:nvSpPr>
        <p:spPr>
          <a:xfrm>
            <a:off x="6054736" y="3988785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Text-to-Image</a:t>
            </a:r>
            <a:endParaRPr kumimoji="1" lang="zh-C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F2469479-DA4B-46E9-6A6E-80F43C177167}"/>
              </a:ext>
            </a:extLst>
          </p:cNvPr>
          <p:cNvSpPr/>
          <p:nvPr/>
        </p:nvSpPr>
        <p:spPr>
          <a:xfrm>
            <a:off x="8007813" y="2882259"/>
            <a:ext cx="1737360" cy="1631216"/>
          </a:xfrm>
          <a:prstGeom prst="roundRect">
            <a:avLst>
              <a:gd name="adj" fmla="val 7435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5EE68D9-7833-BC09-FB34-2138C9709EF4}"/>
              </a:ext>
            </a:extLst>
          </p:cNvPr>
          <p:cNvSpPr txBox="1"/>
          <p:nvPr/>
        </p:nvSpPr>
        <p:spPr>
          <a:xfrm>
            <a:off x="8085445" y="3991023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Editing</a:t>
            </a:r>
            <a:endParaRPr kumimoji="1" lang="zh-C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034C301F-AF8E-A0A7-2338-EDB98958E8D4}"/>
              </a:ext>
            </a:extLst>
          </p:cNvPr>
          <p:cNvSpPr/>
          <p:nvPr/>
        </p:nvSpPr>
        <p:spPr>
          <a:xfrm>
            <a:off x="10038522" y="2882259"/>
            <a:ext cx="1737360" cy="1631216"/>
          </a:xfrm>
          <a:prstGeom prst="roundRect">
            <a:avLst>
              <a:gd name="adj" fmla="val 7435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401ACA1-7C38-8DE7-14CC-7D15E58250E6}"/>
              </a:ext>
            </a:extLst>
          </p:cNvPr>
          <p:cNvSpPr txBox="1"/>
          <p:nvPr/>
        </p:nvSpPr>
        <p:spPr>
          <a:xfrm>
            <a:off x="10532934" y="400254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endParaRPr kumimoji="1" lang="zh-C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圆角矩形 16">
            <a:extLst>
              <a:ext uri="{FF2B5EF4-FFF2-40B4-BE49-F238E27FC236}">
                <a16:creationId xmlns:a16="http://schemas.microsoft.com/office/drawing/2014/main" id="{099EE457-1A41-CEEE-A0DE-1B7B55363968}"/>
              </a:ext>
            </a:extLst>
          </p:cNvPr>
          <p:cNvSpPr/>
          <p:nvPr/>
        </p:nvSpPr>
        <p:spPr>
          <a:xfrm>
            <a:off x="5977104" y="4678823"/>
            <a:ext cx="1737360" cy="1631216"/>
          </a:xfrm>
          <a:prstGeom prst="roundRect">
            <a:avLst>
              <a:gd name="adj" fmla="val 7435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A015E37-4A41-D419-8F8E-0ACC28B2917C}"/>
              </a:ext>
            </a:extLst>
          </p:cNvPr>
          <p:cNvSpPr txBox="1"/>
          <p:nvPr/>
        </p:nvSpPr>
        <p:spPr>
          <a:xfrm>
            <a:off x="6461043" y="5787587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Audio</a:t>
            </a:r>
            <a:endParaRPr kumimoji="1" lang="zh-C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圆角矩形 19">
            <a:extLst>
              <a:ext uri="{FF2B5EF4-FFF2-40B4-BE49-F238E27FC236}">
                <a16:creationId xmlns:a16="http://schemas.microsoft.com/office/drawing/2014/main" id="{E5632A75-5A3A-8F31-E2E7-8DD7E1E3BF26}"/>
              </a:ext>
            </a:extLst>
          </p:cNvPr>
          <p:cNvSpPr/>
          <p:nvPr/>
        </p:nvSpPr>
        <p:spPr>
          <a:xfrm>
            <a:off x="8007813" y="4678823"/>
            <a:ext cx="1737360" cy="1631216"/>
          </a:xfrm>
          <a:prstGeom prst="roundRect">
            <a:avLst>
              <a:gd name="adj" fmla="val 7435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2401947-BF81-561B-0F5F-E454463D4707}"/>
              </a:ext>
            </a:extLst>
          </p:cNvPr>
          <p:cNvSpPr txBox="1"/>
          <p:nvPr/>
        </p:nvSpPr>
        <p:spPr>
          <a:xfrm>
            <a:off x="8085445" y="5787587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Scientific Data</a:t>
            </a:r>
            <a:endParaRPr kumimoji="1" lang="zh-C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DA58F00F-3AAD-0894-034B-01925C7A7148}"/>
              </a:ext>
            </a:extLst>
          </p:cNvPr>
          <p:cNvSpPr/>
          <p:nvPr/>
        </p:nvSpPr>
        <p:spPr>
          <a:xfrm>
            <a:off x="10038522" y="4678823"/>
            <a:ext cx="1737360" cy="1631216"/>
          </a:xfrm>
          <a:prstGeom prst="roundRect">
            <a:avLst>
              <a:gd name="adj" fmla="val 7435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6B2C2D7-CDC1-955B-A5BE-1A77092621A3}"/>
              </a:ext>
            </a:extLst>
          </p:cNvPr>
          <p:cNvSpPr txBox="1"/>
          <p:nvPr/>
        </p:nvSpPr>
        <p:spPr>
          <a:xfrm>
            <a:off x="10248136" y="5788574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Time-Series</a:t>
            </a:r>
            <a:endParaRPr kumimoji="1" lang="zh-C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4CB71D56-68C7-0D79-A3DB-0AFC9D5965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3039" y="3047607"/>
            <a:ext cx="875362" cy="86669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F087C15-D2F1-E092-077B-88232E34EC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5482" y="3011177"/>
            <a:ext cx="1136652" cy="95658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3F87DB4-E327-3290-B8C5-72A09D1273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2779" y="4886538"/>
            <a:ext cx="1080622" cy="77478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250E67A-26A7-986B-F8CF-AEF761C76A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8385" y="4776939"/>
            <a:ext cx="960590" cy="91158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20BA122-ED9A-BFE3-046E-6A7408F0E8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09" y="4776939"/>
            <a:ext cx="1169785" cy="1023562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6CDFBA68-1D2F-9A1D-563B-C5F6B7AB92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4" y="907432"/>
            <a:ext cx="548448" cy="55475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3D91638D-A54A-63E2-2393-6610A23DEF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3" y="1642299"/>
            <a:ext cx="430524" cy="422904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24BF8A99-DC14-D5B7-D0B1-25FBC5497529}"/>
              </a:ext>
            </a:extLst>
          </p:cNvPr>
          <p:cNvSpPr txBox="1"/>
          <p:nvPr/>
        </p:nvSpPr>
        <p:spPr>
          <a:xfrm>
            <a:off x="807057" y="1669085"/>
            <a:ext cx="108177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b="1" dirty="0">
                <a:latin typeface="Times New Roman"/>
                <a:ea typeface="Times New Roman"/>
                <a:cs typeface="Times New Roman"/>
              </a:rPr>
              <a:t>Diffusion Model: </a:t>
            </a:r>
            <a:r>
              <a:rPr lang="en-US" altLang="en-US" sz="1800" dirty="0">
                <a:latin typeface="Times New Roman"/>
                <a:ea typeface="Times New Roman"/>
                <a:cs typeface="Times New Roman"/>
              </a:rPr>
              <a:t>Add and remove noise step by step, thereby enabling high-quality and diverse generation.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30046261-32F8-1FF1-9A3B-0B005DFAD455}"/>
              </a:ext>
            </a:extLst>
          </p:cNvPr>
          <p:cNvSpPr txBox="1"/>
          <p:nvPr/>
        </p:nvSpPr>
        <p:spPr>
          <a:xfrm>
            <a:off x="845142" y="2182483"/>
            <a:ext cx="108177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Applications: 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Text-to-image generation (</a:t>
            </a:r>
            <a:r>
              <a:rPr lang="en" altLang="zh-CN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Midjourney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Stable Diffusion), Molecular and protein design…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en-US" sz="18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E16E010E-FCA6-3422-C64E-622AEE518F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3" y="2164680"/>
            <a:ext cx="381701" cy="35514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2155428-6C52-8A8A-EA49-51BCFA4841B8}"/>
              </a:ext>
            </a:extLst>
          </p:cNvPr>
          <p:cNvSpPr txBox="1"/>
          <p:nvPr/>
        </p:nvSpPr>
        <p:spPr>
          <a:xfrm>
            <a:off x="74218" y="16934"/>
            <a:ext cx="995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  <a:r>
              <a:rPr lang="zh-CN" alt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zh-CN" alt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Generative AI </a:t>
            </a:r>
            <a:endParaRPr lang="en-US" sz="4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1408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CA1787EA-7956-1851-C91A-4AEE505109D1}"/>
              </a:ext>
            </a:extLst>
          </p:cNvPr>
          <p:cNvSpPr/>
          <p:nvPr/>
        </p:nvSpPr>
        <p:spPr>
          <a:xfrm>
            <a:off x="398530" y="953981"/>
            <a:ext cx="3432449" cy="457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C7E573C-A15F-4C08-ADFC-E7FE2A05BC76}"/>
              </a:ext>
            </a:extLst>
          </p:cNvPr>
          <p:cNvSpPr txBox="1"/>
          <p:nvPr/>
        </p:nvSpPr>
        <p:spPr>
          <a:xfrm>
            <a:off x="74218" y="16934"/>
            <a:ext cx="995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Simulation Results: Metrics and Evaluation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5779AE9-CCA7-7F84-C7F5-5E37CDA1DA8C}"/>
              </a:ext>
            </a:extLst>
          </p:cNvPr>
          <p:cNvSpPr txBox="1"/>
          <p:nvPr/>
        </p:nvSpPr>
        <p:spPr>
          <a:xfrm>
            <a:off x="414730" y="1601251"/>
            <a:ext cx="489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FID score </a:t>
            </a:r>
            <a:r>
              <a:rPr kumimoji="1"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used to evaluate overall structure of generated images and compares it to high-level features of ground-truth images: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oogle Shape;364;g3619d184f74_0_137" title="equation.jpg">
            <a:extLst>
              <a:ext uri="{FF2B5EF4-FFF2-40B4-BE49-F238E27FC236}">
                <a16:creationId xmlns:a16="http://schemas.microsoft.com/office/drawing/2014/main" id="{E998C80A-48B7-B67B-3C8D-D05CCA2C1F5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-6216" r="59739"/>
          <a:stretch/>
        </p:blipFill>
        <p:spPr>
          <a:xfrm>
            <a:off x="714139" y="2660868"/>
            <a:ext cx="2029185" cy="32870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675FAC9-A6E9-EDBD-94FA-3F5E2F6CA217}"/>
              </a:ext>
            </a:extLst>
          </p:cNvPr>
          <p:cNvSpPr txBox="1"/>
          <p:nvPr/>
        </p:nvSpPr>
        <p:spPr>
          <a:xfrm>
            <a:off x="447476" y="3833939"/>
            <a:ext cx="46470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Error Tolerant Rate (ETR)</a:t>
            </a:r>
            <a:r>
              <a:rPr kumimoji="1"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measures how much pixel-wise difference there is within a given threshold and calculates the percentage of generated images within the threshold</a:t>
            </a: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oogle Shape;384;g3e6bb3f7a78_1_8" title="equation (1).jpg">
            <a:extLst>
              <a:ext uri="{FF2B5EF4-FFF2-40B4-BE49-F238E27FC236}">
                <a16:creationId xmlns:a16="http://schemas.microsoft.com/office/drawing/2014/main" id="{9E058413-1676-71DE-78BA-965DBCF7FCD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4139" y="5391113"/>
            <a:ext cx="3613474" cy="646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64;g3619d184f74_0_137" title="equation.jpg">
            <a:extLst>
              <a:ext uri="{FF2B5EF4-FFF2-40B4-BE49-F238E27FC236}">
                <a16:creationId xmlns:a16="http://schemas.microsoft.com/office/drawing/2014/main" id="{15A58FA6-8DCA-D202-CA80-4D8857E3B7A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1074" t="-271"/>
          <a:stretch/>
        </p:blipFill>
        <p:spPr>
          <a:xfrm>
            <a:off x="714139" y="3148387"/>
            <a:ext cx="3167746" cy="32870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21FAA7C-3A12-4F80-B7CA-A23672250489}"/>
              </a:ext>
            </a:extLst>
          </p:cNvPr>
          <p:cNvSpPr txBox="1"/>
          <p:nvPr/>
        </p:nvSpPr>
        <p:spPr>
          <a:xfrm>
            <a:off x="414730" y="966727"/>
            <a:ext cx="35469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metrics used for evaluation</a:t>
            </a:r>
          </a:p>
        </p:txBody>
      </p:sp>
      <p:sp>
        <p:nvSpPr>
          <p:cNvPr id="13" name="Google Shape;79;g31fcf31e747_0_0">
            <a:extLst>
              <a:ext uri="{FF2B5EF4-FFF2-40B4-BE49-F238E27FC236}">
                <a16:creationId xmlns:a16="http://schemas.microsoft.com/office/drawing/2014/main" id="{4FA9C01B-45D7-A671-0729-1E468401C61C}"/>
              </a:ext>
            </a:extLst>
          </p:cNvPr>
          <p:cNvSpPr txBox="1"/>
          <p:nvPr/>
        </p:nvSpPr>
        <p:spPr>
          <a:xfrm>
            <a:off x="6044551" y="921512"/>
            <a:ext cx="4338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Google Shape;150;g31fcf31e747_0_72">
            <a:extLst>
              <a:ext uri="{FF2B5EF4-FFF2-40B4-BE49-F238E27FC236}">
                <a16:creationId xmlns:a16="http://schemas.microsoft.com/office/drawing/2014/main" id="{196DC1AC-C49E-9E5C-910A-0A05EFB401F1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76430" y="1161876"/>
            <a:ext cx="2628037" cy="2339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3;g31fcf31e747_0_72">
            <a:extLst>
              <a:ext uri="{FF2B5EF4-FFF2-40B4-BE49-F238E27FC236}">
                <a16:creationId xmlns:a16="http://schemas.microsoft.com/office/drawing/2014/main" id="{9E99C13A-A655-A94A-E277-4D260472C53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31917" y="2720356"/>
            <a:ext cx="1438726" cy="1047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Google Shape;154;g31fcf31e747_0_72">
            <a:extLst>
              <a:ext uri="{FF2B5EF4-FFF2-40B4-BE49-F238E27FC236}">
                <a16:creationId xmlns:a16="http://schemas.microsoft.com/office/drawing/2014/main" id="{1D290E4A-9E2F-1366-DBB0-064E71216A26}"/>
              </a:ext>
            </a:extLst>
          </p:cNvPr>
          <p:cNvCxnSpPr/>
          <p:nvPr/>
        </p:nvCxnSpPr>
        <p:spPr>
          <a:xfrm rot="10800000">
            <a:off x="5961892" y="1340793"/>
            <a:ext cx="2154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" name="Google Shape;155;g31fcf31e747_0_72">
            <a:extLst>
              <a:ext uri="{FF2B5EF4-FFF2-40B4-BE49-F238E27FC236}">
                <a16:creationId xmlns:a16="http://schemas.microsoft.com/office/drawing/2014/main" id="{51DFD03F-F0FF-1D4F-7CFE-9B4F7FA71FB6}"/>
              </a:ext>
            </a:extLst>
          </p:cNvPr>
          <p:cNvCxnSpPr/>
          <p:nvPr/>
        </p:nvCxnSpPr>
        <p:spPr>
          <a:xfrm flipH="1">
            <a:off x="6021055" y="1404118"/>
            <a:ext cx="900" cy="23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" name="Google Shape;156;g31fcf31e747_0_72">
            <a:extLst>
              <a:ext uri="{FF2B5EF4-FFF2-40B4-BE49-F238E27FC236}">
                <a16:creationId xmlns:a16="http://schemas.microsoft.com/office/drawing/2014/main" id="{0F8EDB09-CB80-13D1-B084-FD3F707AD4EF}"/>
              </a:ext>
            </a:extLst>
          </p:cNvPr>
          <p:cNvCxnSpPr/>
          <p:nvPr/>
        </p:nvCxnSpPr>
        <p:spPr>
          <a:xfrm>
            <a:off x="6040042" y="1699943"/>
            <a:ext cx="2029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" name="Google Shape;157;g31fcf31e747_0_72">
            <a:extLst>
              <a:ext uri="{FF2B5EF4-FFF2-40B4-BE49-F238E27FC236}">
                <a16:creationId xmlns:a16="http://schemas.microsoft.com/office/drawing/2014/main" id="{3FB00F68-4022-AC98-CD04-BFF4C1819E39}"/>
              </a:ext>
            </a:extLst>
          </p:cNvPr>
          <p:cNvCxnSpPr/>
          <p:nvPr/>
        </p:nvCxnSpPr>
        <p:spPr>
          <a:xfrm>
            <a:off x="8030767" y="1803718"/>
            <a:ext cx="0" cy="21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" name="Google Shape;158;g31fcf31e747_0_72">
            <a:extLst>
              <a:ext uri="{FF2B5EF4-FFF2-40B4-BE49-F238E27FC236}">
                <a16:creationId xmlns:a16="http://schemas.microsoft.com/office/drawing/2014/main" id="{232C6CDC-9089-2EA2-A4D1-3FC8D8EDA712}"/>
              </a:ext>
            </a:extLst>
          </p:cNvPr>
          <p:cNvCxnSpPr/>
          <p:nvPr/>
        </p:nvCxnSpPr>
        <p:spPr>
          <a:xfrm rot="10800000">
            <a:off x="5978467" y="2037418"/>
            <a:ext cx="2052300" cy="17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" name="Google Shape;159;g31fcf31e747_0_72">
            <a:extLst>
              <a:ext uri="{FF2B5EF4-FFF2-40B4-BE49-F238E27FC236}">
                <a16:creationId xmlns:a16="http://schemas.microsoft.com/office/drawing/2014/main" id="{383651C5-7888-0322-928B-5018F56F86BD}"/>
              </a:ext>
            </a:extLst>
          </p:cNvPr>
          <p:cNvCxnSpPr/>
          <p:nvPr/>
        </p:nvCxnSpPr>
        <p:spPr>
          <a:xfrm>
            <a:off x="6030517" y="2132743"/>
            <a:ext cx="0" cy="259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" name="Google Shape;160;g31fcf31e747_0_72">
            <a:extLst>
              <a:ext uri="{FF2B5EF4-FFF2-40B4-BE49-F238E27FC236}">
                <a16:creationId xmlns:a16="http://schemas.microsoft.com/office/drawing/2014/main" id="{CDAC7706-F45D-5B40-1925-5D261E0CFA85}"/>
              </a:ext>
            </a:extLst>
          </p:cNvPr>
          <p:cNvCxnSpPr/>
          <p:nvPr/>
        </p:nvCxnSpPr>
        <p:spPr>
          <a:xfrm>
            <a:off x="6047842" y="2453143"/>
            <a:ext cx="1990500" cy="23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" name="Google Shape;161;g31fcf31e747_0_72">
            <a:extLst>
              <a:ext uri="{FF2B5EF4-FFF2-40B4-BE49-F238E27FC236}">
                <a16:creationId xmlns:a16="http://schemas.microsoft.com/office/drawing/2014/main" id="{BA6A95FC-78EF-2222-7B26-9909AA9C3C05}"/>
              </a:ext>
            </a:extLst>
          </p:cNvPr>
          <p:cNvCxnSpPr/>
          <p:nvPr/>
        </p:nvCxnSpPr>
        <p:spPr>
          <a:xfrm>
            <a:off x="7978817" y="2513743"/>
            <a:ext cx="0" cy="19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" name="Google Shape;162;g31fcf31e747_0_72">
            <a:extLst>
              <a:ext uri="{FF2B5EF4-FFF2-40B4-BE49-F238E27FC236}">
                <a16:creationId xmlns:a16="http://schemas.microsoft.com/office/drawing/2014/main" id="{6E5CB7CB-9351-A876-22EB-B4550C515A16}"/>
              </a:ext>
            </a:extLst>
          </p:cNvPr>
          <p:cNvCxnSpPr/>
          <p:nvPr/>
        </p:nvCxnSpPr>
        <p:spPr>
          <a:xfrm rot="10800000">
            <a:off x="6030642" y="2660868"/>
            <a:ext cx="1878900" cy="17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" name="Google Shape;163;g31fcf31e747_0_72">
            <a:extLst>
              <a:ext uri="{FF2B5EF4-FFF2-40B4-BE49-F238E27FC236}">
                <a16:creationId xmlns:a16="http://schemas.microsoft.com/office/drawing/2014/main" id="{DD99C8D5-1EC2-9441-E52E-2F0756A75DA3}"/>
              </a:ext>
            </a:extLst>
          </p:cNvPr>
          <p:cNvCxnSpPr/>
          <p:nvPr/>
        </p:nvCxnSpPr>
        <p:spPr>
          <a:xfrm>
            <a:off x="6065167" y="2764868"/>
            <a:ext cx="0" cy="294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" name="Google Shape;164;g31fcf31e747_0_72">
            <a:extLst>
              <a:ext uri="{FF2B5EF4-FFF2-40B4-BE49-F238E27FC236}">
                <a16:creationId xmlns:a16="http://schemas.microsoft.com/office/drawing/2014/main" id="{9E7AA69C-0533-88BE-41A4-26E22BA3BDE7}"/>
              </a:ext>
            </a:extLst>
          </p:cNvPr>
          <p:cNvCxnSpPr/>
          <p:nvPr/>
        </p:nvCxnSpPr>
        <p:spPr>
          <a:xfrm>
            <a:off x="6082467" y="3102568"/>
            <a:ext cx="10305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BDDAA42-49C4-B745-C202-2C44CBD10546}"/>
              </a:ext>
            </a:extLst>
          </p:cNvPr>
          <p:cNvSpPr txBox="1"/>
          <p:nvPr/>
        </p:nvSpPr>
        <p:spPr>
          <a:xfrm>
            <a:off x="6417599" y="828889"/>
            <a:ext cx="41371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UAV Flight Path                          UAV knowledge </a:t>
            </a:r>
            <a:endParaRPr lang="en-US" dirty="0"/>
          </a:p>
        </p:txBody>
      </p:sp>
      <p:pic>
        <p:nvPicPr>
          <p:cNvPr id="29" name="Google Shape;149;g31fcf31e747_0_72">
            <a:extLst>
              <a:ext uri="{FF2B5EF4-FFF2-40B4-BE49-F238E27FC236}">
                <a16:creationId xmlns:a16="http://schemas.microsoft.com/office/drawing/2014/main" id="{BDDC1B83-E1ED-EDC3-2F98-5892485E58F8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377716" y="3767481"/>
            <a:ext cx="2626751" cy="246711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C88098E-27A1-105A-7950-E270B2D926EB}"/>
              </a:ext>
            </a:extLst>
          </p:cNvPr>
          <p:cNvSpPr txBox="1"/>
          <p:nvPr/>
        </p:nvSpPr>
        <p:spPr>
          <a:xfrm>
            <a:off x="6245511" y="3459704"/>
            <a:ext cx="44866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Predicted Radio Map                       Full Radio Map</a:t>
            </a:r>
            <a:endParaRPr lang="en-US" dirty="0"/>
          </a:p>
        </p:txBody>
      </p:sp>
      <p:pic>
        <p:nvPicPr>
          <p:cNvPr id="31" name="263">
            <a:hlinkClick r:id="" action="ppaction://media"/>
            <a:extLst>
              <a:ext uri="{FF2B5EF4-FFF2-40B4-BE49-F238E27FC236}">
                <a16:creationId xmlns:a16="http://schemas.microsoft.com/office/drawing/2014/main" id="{A8FD271E-C054-E23F-C869-371E0F434B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7704" y="3767481"/>
            <a:ext cx="2454475" cy="245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02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040C55B8-889F-EC4D-2619-9C9FE5D42C7D}"/>
              </a:ext>
            </a:extLst>
          </p:cNvPr>
          <p:cNvSpPr/>
          <p:nvPr/>
        </p:nvSpPr>
        <p:spPr>
          <a:xfrm>
            <a:off x="1112228" y="4522145"/>
            <a:ext cx="3432449" cy="457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21A3F83-E576-CDC3-B1D0-4672D0470B1D}"/>
              </a:ext>
            </a:extLst>
          </p:cNvPr>
          <p:cNvSpPr/>
          <p:nvPr/>
        </p:nvSpPr>
        <p:spPr>
          <a:xfrm>
            <a:off x="1112229" y="2692823"/>
            <a:ext cx="3432449" cy="457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C7E573C-A15F-4C08-ADFC-E7FE2A05BC76}"/>
              </a:ext>
            </a:extLst>
          </p:cNvPr>
          <p:cNvSpPr txBox="1"/>
          <p:nvPr/>
        </p:nvSpPr>
        <p:spPr>
          <a:xfrm>
            <a:off x="74218" y="16934"/>
            <a:ext cx="995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Simulation Results: FID Score</a:t>
            </a:r>
            <a:r>
              <a:rPr lang="zh-CN" alt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Ablation Study</a:t>
            </a:r>
            <a:endParaRPr lang="en-US" sz="4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Google Shape;409;g3619d184f74_0_144">
            <a:extLst>
              <a:ext uri="{FF2B5EF4-FFF2-40B4-BE49-F238E27FC236}">
                <a16:creationId xmlns:a16="http://schemas.microsoft.com/office/drawing/2014/main" id="{389E3739-1EAF-EC88-EE5A-A306BD0E950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4592" y="3189214"/>
            <a:ext cx="4617623" cy="1221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410;g3619d184f74_0_144">
            <a:extLst>
              <a:ext uri="{FF2B5EF4-FFF2-40B4-BE49-F238E27FC236}">
                <a16:creationId xmlns:a16="http://schemas.microsoft.com/office/drawing/2014/main" id="{803494FA-3CA0-8C15-23BD-BAC94A894E3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058"/>
          <a:stretch/>
        </p:blipFill>
        <p:spPr>
          <a:xfrm>
            <a:off x="589543" y="4950683"/>
            <a:ext cx="4547723" cy="122101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B7EFE221-035F-35EB-6376-F9E8314F6A21}"/>
              </a:ext>
            </a:extLst>
          </p:cNvPr>
          <p:cNvSpPr txBox="1"/>
          <p:nvPr/>
        </p:nvSpPr>
        <p:spPr>
          <a:xfrm>
            <a:off x="1687757" y="2741751"/>
            <a:ext cx="2281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 base station dataset</a:t>
            </a:r>
            <a:endParaRPr kumimoji="1" lang="zh-C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14D977D-08AA-9EEC-E11C-64D26CE22DBF}"/>
              </a:ext>
            </a:extLst>
          </p:cNvPr>
          <p:cNvSpPr txBox="1"/>
          <p:nvPr/>
        </p:nvSpPr>
        <p:spPr>
          <a:xfrm>
            <a:off x="1687757" y="4564725"/>
            <a:ext cx="2281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3 base station dataset</a:t>
            </a:r>
            <a:endParaRPr kumimoji="1" lang="zh-C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60135F9-F2F0-AE1C-6F1E-41564689C781}"/>
              </a:ext>
            </a:extLst>
          </p:cNvPr>
          <p:cNvSpPr txBox="1"/>
          <p:nvPr/>
        </p:nvSpPr>
        <p:spPr>
          <a:xfrm>
            <a:off x="171997" y="883437"/>
            <a:ext cx="5104611" cy="15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buFont typeface="Wingdings" pitchFamily="2" charset="2"/>
              <a:buChar char="Ø"/>
            </a:pP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Pix2pix model has a lower FID score by an average of</a:t>
            </a:r>
            <a:r>
              <a:rPr kumimoji="1" lang="en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27.58% </a:t>
            </a: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2 base station dataset.</a:t>
            </a:r>
          </a:p>
          <a:p>
            <a:pPr marL="285750" indent="-285750">
              <a:lnSpc>
                <a:spcPct val="125000"/>
              </a:lnSpc>
              <a:buFont typeface="Wingdings" pitchFamily="2" charset="2"/>
              <a:buChar char="Ø"/>
            </a:pP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Diffusion model has a lower FID score by an average of </a:t>
            </a:r>
            <a:r>
              <a:rPr kumimoji="1" lang="en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34.41% </a:t>
            </a: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3 base station dataset.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直线连接符 20">
            <a:extLst>
              <a:ext uri="{FF2B5EF4-FFF2-40B4-BE49-F238E27FC236}">
                <a16:creationId xmlns:a16="http://schemas.microsoft.com/office/drawing/2014/main" id="{12C89765-56AA-D073-608C-2C2F69052E0B}"/>
              </a:ext>
            </a:extLst>
          </p:cNvPr>
          <p:cNvCxnSpPr/>
          <p:nvPr/>
        </p:nvCxnSpPr>
        <p:spPr>
          <a:xfrm>
            <a:off x="5962997" y="1118272"/>
            <a:ext cx="0" cy="5228706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oogle Shape;445;g3dec5850d09_5_19" title="Screenshot 2026-04-16 at 12.33.05 AM.png">
            <a:extLst>
              <a:ext uri="{FF2B5EF4-FFF2-40B4-BE49-F238E27FC236}">
                <a16:creationId xmlns:a16="http://schemas.microsoft.com/office/drawing/2014/main" id="{4D54D46E-E9DE-4F26-6FD2-A524E513167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6000" y="3723386"/>
            <a:ext cx="6008523" cy="225390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44E92305-7486-490C-D5E9-62A7D354253E}"/>
              </a:ext>
            </a:extLst>
          </p:cNvPr>
          <p:cNvSpPr txBox="1"/>
          <p:nvPr/>
        </p:nvSpPr>
        <p:spPr>
          <a:xfrm>
            <a:off x="6070946" y="1853360"/>
            <a:ext cx="6033577" cy="15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kumimoji="1" lang="en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components </a:t>
            </a: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ablation study:</a:t>
            </a:r>
          </a:p>
          <a:p>
            <a:pPr marL="285750" indent="-285750">
              <a:lnSpc>
                <a:spcPct val="125000"/>
              </a:lnSpc>
              <a:buFont typeface="Wingdings" pitchFamily="2" charset="2"/>
              <a:buChar char="Ø"/>
            </a:pPr>
            <a:r>
              <a:rPr kumimoji="1" lang="en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Variant A: </a:t>
            </a: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LDM with random masking (no temporal)</a:t>
            </a:r>
          </a:p>
          <a:p>
            <a:pPr marL="285750" indent="-285750">
              <a:lnSpc>
                <a:spcPct val="125000"/>
              </a:lnSpc>
              <a:buFont typeface="Wingdings" pitchFamily="2" charset="2"/>
              <a:buChar char="Ø"/>
            </a:pPr>
            <a:r>
              <a:rPr kumimoji="1" lang="en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Variant B: </a:t>
            </a: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LDM without masked image conditioning</a:t>
            </a:r>
          </a:p>
          <a:p>
            <a:pPr marL="285750" indent="-285750">
              <a:lnSpc>
                <a:spcPct val="125000"/>
              </a:lnSpc>
              <a:buFont typeface="Wingdings" pitchFamily="2" charset="2"/>
              <a:buChar char="Ø"/>
            </a:pPr>
            <a:r>
              <a:rPr kumimoji="1" lang="en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Variant C: </a:t>
            </a: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Pixel-space diffusion (no VAE)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4C2B160F-19DD-8436-B772-1CC3F6700166}"/>
              </a:ext>
            </a:extLst>
          </p:cNvPr>
          <p:cNvSpPr/>
          <p:nvPr/>
        </p:nvSpPr>
        <p:spPr>
          <a:xfrm>
            <a:off x="7371511" y="1121127"/>
            <a:ext cx="3432449" cy="457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012D393-2160-2D35-8187-DDC5FD9BDBE9}"/>
              </a:ext>
            </a:extLst>
          </p:cNvPr>
          <p:cNvSpPr txBox="1"/>
          <p:nvPr/>
        </p:nvSpPr>
        <p:spPr>
          <a:xfrm>
            <a:off x="8165848" y="1149734"/>
            <a:ext cx="1843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20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Ablation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altLang="zh-CN" sz="20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Study</a:t>
            </a:r>
            <a:endParaRPr kumimoji="1"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9020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>
            <a:extLst>
              <a:ext uri="{FF2B5EF4-FFF2-40B4-BE49-F238E27FC236}">
                <a16:creationId xmlns:a16="http://schemas.microsoft.com/office/drawing/2014/main" id="{6C7E573C-A15F-4C08-ADFC-E7FE2A05BC76}"/>
              </a:ext>
            </a:extLst>
          </p:cNvPr>
          <p:cNvSpPr txBox="1"/>
          <p:nvPr/>
        </p:nvSpPr>
        <p:spPr>
          <a:xfrm>
            <a:off x="74218" y="16934"/>
            <a:ext cx="995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Simulation Results: </a:t>
            </a:r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ETR</a:t>
            </a:r>
            <a:endParaRPr lang="en-US" sz="4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030C3494-B30E-200E-5C95-A6BA9D9E07FA}"/>
              </a:ext>
            </a:extLst>
          </p:cNvPr>
          <p:cNvCxnSpPr/>
          <p:nvPr/>
        </p:nvCxnSpPr>
        <p:spPr>
          <a:xfrm>
            <a:off x="8019066" y="3105835"/>
            <a:ext cx="570840" cy="0"/>
          </a:xfrm>
          <a:prstGeom prst="line">
            <a:avLst/>
          </a:prstGeom>
          <a:ln w="28575">
            <a:solidFill>
              <a:srgbClr val="D6262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CC81A51C-8717-4C70-D18F-E7300B8DA154}"/>
              </a:ext>
            </a:extLst>
          </p:cNvPr>
          <p:cNvSpPr txBox="1"/>
          <p:nvPr/>
        </p:nvSpPr>
        <p:spPr>
          <a:xfrm>
            <a:off x="8669805" y="2782669"/>
            <a:ext cx="2284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Diffusion model for 2 base stations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BCB98CFE-F25E-CD04-2467-75655E656618}"/>
              </a:ext>
            </a:extLst>
          </p:cNvPr>
          <p:cNvCxnSpPr/>
          <p:nvPr/>
        </p:nvCxnSpPr>
        <p:spPr>
          <a:xfrm>
            <a:off x="8019066" y="3853039"/>
            <a:ext cx="570840" cy="0"/>
          </a:xfrm>
          <a:prstGeom prst="line">
            <a:avLst/>
          </a:prstGeom>
          <a:ln w="28575">
            <a:solidFill>
              <a:srgbClr val="1E76B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67F0C09B-90DC-7DA5-927E-1B29C57E7E14}"/>
              </a:ext>
            </a:extLst>
          </p:cNvPr>
          <p:cNvSpPr txBox="1"/>
          <p:nvPr/>
        </p:nvSpPr>
        <p:spPr>
          <a:xfrm>
            <a:off x="8669805" y="3529873"/>
            <a:ext cx="2284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Pix2pix model for 2 base stations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21FA7C80-CB67-48FF-1D32-1045FB6C7A21}"/>
              </a:ext>
            </a:extLst>
          </p:cNvPr>
          <p:cNvCxnSpPr/>
          <p:nvPr/>
        </p:nvCxnSpPr>
        <p:spPr>
          <a:xfrm>
            <a:off x="8019066" y="4600243"/>
            <a:ext cx="570840" cy="0"/>
          </a:xfrm>
          <a:prstGeom prst="line">
            <a:avLst/>
          </a:prstGeom>
          <a:ln w="28575">
            <a:solidFill>
              <a:srgbClr val="9467B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68BC9310-2120-F383-7B71-7582383508A2}"/>
              </a:ext>
            </a:extLst>
          </p:cNvPr>
          <p:cNvSpPr txBox="1"/>
          <p:nvPr/>
        </p:nvSpPr>
        <p:spPr>
          <a:xfrm>
            <a:off x="8669805" y="4277077"/>
            <a:ext cx="2284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Diffusion model for 3 base stations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D44DFD62-B40B-F14E-1E4E-CAC03B547DD2}"/>
              </a:ext>
            </a:extLst>
          </p:cNvPr>
          <p:cNvCxnSpPr/>
          <p:nvPr/>
        </p:nvCxnSpPr>
        <p:spPr>
          <a:xfrm>
            <a:off x="8019066" y="5347447"/>
            <a:ext cx="570840" cy="0"/>
          </a:xfrm>
          <a:prstGeom prst="line">
            <a:avLst/>
          </a:prstGeom>
          <a:ln w="28575">
            <a:solidFill>
              <a:srgbClr val="3FA93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729D114A-006F-9363-828E-BF6A2AE7FC2B}"/>
              </a:ext>
            </a:extLst>
          </p:cNvPr>
          <p:cNvSpPr txBox="1"/>
          <p:nvPr/>
        </p:nvSpPr>
        <p:spPr>
          <a:xfrm>
            <a:off x="8669805" y="5024281"/>
            <a:ext cx="2284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Pix2pix model for 3 base stations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BC6CA5A-1348-C37E-BFF9-0D9A2B00B951}"/>
              </a:ext>
            </a:extLst>
          </p:cNvPr>
          <p:cNvSpPr txBox="1"/>
          <p:nvPr/>
        </p:nvSpPr>
        <p:spPr>
          <a:xfrm>
            <a:off x="308758" y="844571"/>
            <a:ext cx="117384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diffusion model demonstrates clear advantages under sparse observation settings, </a:t>
            </a:r>
            <a:r>
              <a:rPr kumimoji="1" lang="en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consistently outperforming pix2pix</a:t>
            </a: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60% and 38% coverage, especially in the 3-base-station scenario.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UAV observations accumulate, the diffusion model rapidly </a:t>
            </a:r>
            <a:r>
              <a:rPr kumimoji="1" lang="en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achieves high ETR values, exceeding 95% ETR </a:t>
            </a: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several sparse-data cases, indicating superior generation quality and robustness</a:t>
            </a:r>
            <a:r>
              <a:rPr kumimoji="1"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 descr="A graph of a graph showing the average comparison of the average&#10;&#10;AI-generated content may be incorrect.">
            <a:extLst>
              <a:ext uri="{FF2B5EF4-FFF2-40B4-BE49-F238E27FC236}">
                <a16:creationId xmlns:a16="http://schemas.microsoft.com/office/drawing/2014/main" id="{8C1AFF66-F851-8CBC-E177-A39F83050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118" y="2313079"/>
            <a:ext cx="6398540" cy="403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559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2372F5EE-F9B0-B119-562E-345AE4F580BC}"/>
              </a:ext>
            </a:extLst>
          </p:cNvPr>
          <p:cNvSpPr/>
          <p:nvPr/>
        </p:nvSpPr>
        <p:spPr>
          <a:xfrm>
            <a:off x="1697379" y="2246305"/>
            <a:ext cx="2716667" cy="457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C7E573C-A15F-4C08-ADFC-E7FE2A05BC76}"/>
              </a:ext>
            </a:extLst>
          </p:cNvPr>
          <p:cNvSpPr txBox="1"/>
          <p:nvPr/>
        </p:nvSpPr>
        <p:spPr>
          <a:xfrm>
            <a:off x="74218" y="16934"/>
            <a:ext cx="995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Simulation Results: </a:t>
            </a:r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ETR</a:t>
            </a:r>
            <a:endParaRPr lang="en-US" sz="4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429;g3dec5850d09_5_4">
            <a:extLst>
              <a:ext uri="{FF2B5EF4-FFF2-40B4-BE49-F238E27FC236}">
                <a16:creationId xmlns:a16="http://schemas.microsoft.com/office/drawing/2014/main" id="{6C883CC3-BE2A-9991-3F1E-0D2CD77E1ED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1131" y="2701226"/>
            <a:ext cx="4366108" cy="362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30;g3dec5850d09_5_4">
            <a:extLst>
              <a:ext uri="{FF2B5EF4-FFF2-40B4-BE49-F238E27FC236}">
                <a16:creationId xmlns:a16="http://schemas.microsoft.com/office/drawing/2014/main" id="{B8BF6DA4-E052-F6F3-B771-FCA615EA8AB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8191" y="2701226"/>
            <a:ext cx="4264609" cy="362234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5CB6BD2A-5A1A-2F6C-C735-B70AF9C63CAC}"/>
              </a:ext>
            </a:extLst>
          </p:cNvPr>
          <p:cNvSpPr txBox="1"/>
          <p:nvPr/>
        </p:nvSpPr>
        <p:spPr>
          <a:xfrm>
            <a:off x="496529" y="837273"/>
            <a:ext cx="115966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method </a:t>
            </a:r>
            <a:r>
              <a:rPr kumimoji="1" lang="en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performs better under sparser coverage settings </a:t>
            </a: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(60% and 38%) for 3 base stations.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diffusion model shows a </a:t>
            </a:r>
            <a:r>
              <a:rPr kumimoji="1" lang="en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stronger ability to capture higher-order spatial correlations and complex interference patterns</a:t>
            </a: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but its performance degrades in extremely sparse settings where large empty regions must be inferred from limited observations</a:t>
            </a:r>
            <a:r>
              <a:rPr kumimoji="1"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8CE49C8-A6FA-512F-9B31-559A1E0310AB}"/>
              </a:ext>
            </a:extLst>
          </p:cNvPr>
          <p:cNvSpPr txBox="1"/>
          <p:nvPr/>
        </p:nvSpPr>
        <p:spPr>
          <a:xfrm>
            <a:off x="2246576" y="2271457"/>
            <a:ext cx="1763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base stations</a:t>
            </a:r>
            <a:endParaRPr kumimoji="1"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58F248E-E092-F22A-93E1-5745BCF05165}"/>
              </a:ext>
            </a:extLst>
          </p:cNvPr>
          <p:cNvSpPr/>
          <p:nvPr/>
        </p:nvSpPr>
        <p:spPr>
          <a:xfrm>
            <a:off x="7492698" y="2246305"/>
            <a:ext cx="2716667" cy="457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9FA6677-F107-5037-7394-5FD2BDC708B4}"/>
              </a:ext>
            </a:extLst>
          </p:cNvPr>
          <p:cNvSpPr txBox="1"/>
          <p:nvPr/>
        </p:nvSpPr>
        <p:spPr>
          <a:xfrm>
            <a:off x="7969219" y="2270948"/>
            <a:ext cx="1763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base stations</a:t>
            </a:r>
            <a:endParaRPr kumimoji="1"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270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>
            <a:extLst>
              <a:ext uri="{FF2B5EF4-FFF2-40B4-BE49-F238E27FC236}">
                <a16:creationId xmlns:a16="http://schemas.microsoft.com/office/drawing/2014/main" id="{6C7E573C-A15F-4C08-ADFC-E7FE2A05BC76}"/>
              </a:ext>
            </a:extLst>
          </p:cNvPr>
          <p:cNvSpPr txBox="1"/>
          <p:nvPr/>
        </p:nvSpPr>
        <p:spPr>
          <a:xfrm>
            <a:off x="74218" y="16934"/>
            <a:ext cx="995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of Work 2</a:t>
            </a:r>
            <a:endParaRPr lang="en-US" sz="4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F123952-3E75-C3A8-771B-908CC571C8DF}"/>
              </a:ext>
            </a:extLst>
          </p:cNvPr>
          <p:cNvSpPr txBox="1"/>
          <p:nvPr/>
        </p:nvSpPr>
        <p:spPr>
          <a:xfrm>
            <a:off x="477796" y="1102177"/>
            <a:ext cx="5618204" cy="4653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Novel UAV framework that uses inpainting LDM to </a:t>
            </a:r>
            <a:r>
              <a:rPr kumimoji="1" lang="en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generate full radio maps from partial UAV observations</a:t>
            </a: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</a:t>
            </a:r>
            <a:r>
              <a:rPr kumimoji="1" lang="en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Generation Pipeline</a:t>
            </a: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1" lang="en" altLang="zh-CN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Spatio</a:t>
            </a:r>
            <a:r>
              <a:rPr kumimoji="1" lang="en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-Temporal Diffusion Model</a:t>
            </a: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kumimoji="1" lang="en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 Map Reconstruction Module</a:t>
            </a: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Provided results that show proposed method is </a:t>
            </a:r>
            <a:r>
              <a:rPr kumimoji="1" lang="en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superior</a:t>
            </a: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the pix2pix GAN model in certain scenarios.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 to do the field test with </a:t>
            </a:r>
            <a:r>
              <a:rPr kumimoji="1" lang="en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USRP2</a:t>
            </a: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kumimoji="1" lang="en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UAVs</a:t>
            </a:r>
            <a:endParaRPr kumimoji="1" lang="zh-CN" alt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oogle Shape;455;g3619d184f74_0_175">
            <a:extLst>
              <a:ext uri="{FF2B5EF4-FFF2-40B4-BE49-F238E27FC236}">
                <a16:creationId xmlns:a16="http://schemas.microsoft.com/office/drawing/2014/main" id="{742C2A61-6896-88C8-5B81-82AF330ABDB8}"/>
              </a:ext>
            </a:extLst>
          </p:cNvPr>
          <p:cNvGrpSpPr/>
          <p:nvPr/>
        </p:nvGrpSpPr>
        <p:grpSpPr>
          <a:xfrm>
            <a:off x="6333721" y="1919084"/>
            <a:ext cx="4897874" cy="2853576"/>
            <a:chOff x="7294125" y="2241850"/>
            <a:chExt cx="4897874" cy="2853576"/>
          </a:xfrm>
        </p:grpSpPr>
        <p:pic>
          <p:nvPicPr>
            <p:cNvPr id="6" name="Google Shape;456;g3619d184f74_0_175" title="Gemini_Generated_Image_l08zsvl08zsvl08z.png">
              <a:extLst>
                <a:ext uri="{FF2B5EF4-FFF2-40B4-BE49-F238E27FC236}">
                  <a16:creationId xmlns:a16="http://schemas.microsoft.com/office/drawing/2014/main" id="{EDFEBEDD-908A-313B-B186-44645D032F59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294125" y="2340375"/>
              <a:ext cx="4897874" cy="27550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457;g3619d184f74_0_175">
              <a:extLst>
                <a:ext uri="{FF2B5EF4-FFF2-40B4-BE49-F238E27FC236}">
                  <a16:creationId xmlns:a16="http://schemas.microsoft.com/office/drawing/2014/main" id="{E6DD94A1-9214-6435-CAA9-621DEF666E81}"/>
                </a:ext>
              </a:extLst>
            </p:cNvPr>
            <p:cNvSpPr/>
            <p:nvPr/>
          </p:nvSpPr>
          <p:spPr>
            <a:xfrm>
              <a:off x="10936325" y="2241850"/>
              <a:ext cx="1022100" cy="557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030409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4949782-E993-4AFF-9D7C-26825A7DC401}"/>
              </a:ext>
            </a:extLst>
          </p:cNvPr>
          <p:cNvSpPr txBox="1"/>
          <p:nvPr/>
        </p:nvSpPr>
        <p:spPr>
          <a:xfrm>
            <a:off x="311285" y="19455"/>
            <a:ext cx="3482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124D9DE-C879-4D6E-856F-E2F5070D1BCA}"/>
              </a:ext>
            </a:extLst>
          </p:cNvPr>
          <p:cNvSpPr txBox="1"/>
          <p:nvPr/>
        </p:nvSpPr>
        <p:spPr>
          <a:xfrm>
            <a:off x="603115" y="1544832"/>
            <a:ext cx="10985770" cy="3950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ts val="4000"/>
              </a:lnSpc>
              <a:spcAft>
                <a:spcPts val="600"/>
              </a:spcAft>
              <a:buClrTx/>
              <a:buFont typeface="+mj-lt"/>
              <a:buAutoNum type="arabicPeriod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</a:p>
          <a:p>
            <a:pPr marL="742950" indent="-742950" algn="just">
              <a:lnSpc>
                <a:spcPts val="4000"/>
              </a:lnSpc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I: Integrating Mean-Field Game Theory with Diffusion Model</a:t>
            </a:r>
          </a:p>
          <a:p>
            <a:pPr marL="742950" indent="-742950" algn="just">
              <a:lnSpc>
                <a:spcPts val="4000"/>
              </a:lnSpc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II: </a:t>
            </a:r>
            <a:r>
              <a:rPr lang="en-US" sz="2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Spatio</a:t>
            </a: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-Temporal Latent Diffusion Inpainting for UAV Radio Map Reconstruction</a:t>
            </a:r>
          </a:p>
          <a:p>
            <a:pPr marL="742950" indent="-742950" algn="just">
              <a:lnSpc>
                <a:spcPts val="4000"/>
              </a:lnSpc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altLang="zh-CN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III: A Socio-aware Diffusion Model for Residential Load Data Generation</a:t>
            </a:r>
            <a:endParaRPr lang="en-US" sz="2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 algn="just">
              <a:lnSpc>
                <a:spcPts val="4000"/>
              </a:lnSpc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7210773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>
            <a:extLst>
              <a:ext uri="{FF2B5EF4-FFF2-40B4-BE49-F238E27FC236}">
                <a16:creationId xmlns:a16="http://schemas.microsoft.com/office/drawing/2014/main" id="{6C7E573C-A15F-4C08-ADFC-E7FE2A05BC76}"/>
              </a:ext>
            </a:extLst>
          </p:cNvPr>
          <p:cNvSpPr txBox="1"/>
          <p:nvPr/>
        </p:nvSpPr>
        <p:spPr>
          <a:xfrm>
            <a:off x="74218" y="16934"/>
            <a:ext cx="995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B87801A-4707-CE90-76DC-91BEAC35F030}"/>
              </a:ext>
            </a:extLst>
          </p:cNvPr>
          <p:cNvSpPr txBox="1"/>
          <p:nvPr/>
        </p:nvSpPr>
        <p:spPr>
          <a:xfrm>
            <a:off x="634314" y="897924"/>
            <a:ext cx="5256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p"/>
            </a:pPr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do disadvantaged-community data matter?</a:t>
            </a:r>
            <a:endParaRPr kumimoji="1" lang="zh-C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1BADA1F-5282-A4D5-6489-A4FBA3D89742}"/>
              </a:ext>
            </a:extLst>
          </p:cNvPr>
          <p:cNvSpPr txBox="1"/>
          <p:nvPr/>
        </p:nvSpPr>
        <p:spPr>
          <a:xfrm>
            <a:off x="1784628" y="1667988"/>
            <a:ext cx="2223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Fairness</a:t>
            </a:r>
            <a:b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Avoid models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trained only on well-served households.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34C9022-29A6-B506-802E-F21A2DA1DD20}"/>
              </a:ext>
            </a:extLst>
          </p:cNvPr>
          <p:cNvSpPr txBox="1"/>
          <p:nvPr/>
        </p:nvSpPr>
        <p:spPr>
          <a:xfrm>
            <a:off x="6096000" y="1667987"/>
            <a:ext cx="18550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Grid Stability</a:t>
            </a:r>
            <a:b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Capture peaks and hidden demand risks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8A38463-91B5-AC7F-927F-EAB8CE84112A}"/>
              </a:ext>
            </a:extLst>
          </p:cNvPr>
          <p:cNvSpPr txBox="1"/>
          <p:nvPr/>
        </p:nvSpPr>
        <p:spPr>
          <a:xfrm>
            <a:off x="9774966" y="1682233"/>
            <a:ext cx="23105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Predictability</a:t>
            </a:r>
            <a:b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 load forecasting for all communities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92064FC-4829-26C6-CB7A-4CA8698854F2}"/>
              </a:ext>
            </a:extLst>
          </p:cNvPr>
          <p:cNvSpPr/>
          <p:nvPr/>
        </p:nvSpPr>
        <p:spPr>
          <a:xfrm>
            <a:off x="309333" y="1596770"/>
            <a:ext cx="3698376" cy="134276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0B60ED6-0557-F737-6C34-72E13385D137}"/>
              </a:ext>
            </a:extLst>
          </p:cNvPr>
          <p:cNvSpPr/>
          <p:nvPr/>
        </p:nvSpPr>
        <p:spPr>
          <a:xfrm>
            <a:off x="4288104" y="1596770"/>
            <a:ext cx="3698376" cy="134276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72F4C7D-D348-05FE-C422-003E85CEE825}"/>
              </a:ext>
            </a:extLst>
          </p:cNvPr>
          <p:cNvSpPr/>
          <p:nvPr/>
        </p:nvSpPr>
        <p:spPr>
          <a:xfrm>
            <a:off x="8266875" y="1596770"/>
            <a:ext cx="3698376" cy="134276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2C43A1F8-2A24-FCDE-92DD-88010E51D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28" y="1741106"/>
            <a:ext cx="1221027" cy="105975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ADAC86F-8BF7-1F87-A97C-C77FA3B74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252" y="1633151"/>
            <a:ext cx="1117600" cy="1270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D90802C-58F3-F6BE-A336-D099F08259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866" y="1611016"/>
            <a:ext cx="1435100" cy="12573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A0BE718-6BF8-9396-851C-85481C792E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314" y="3605478"/>
            <a:ext cx="612904" cy="61290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92C4E757-ECC1-50FE-F00C-AEA20E89D2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314" y="4222571"/>
            <a:ext cx="662224" cy="6622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925D00-3293-8E89-81F2-874EED003D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427" y="4914473"/>
            <a:ext cx="550607" cy="55060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D3B768D-72F0-2FE2-C20A-B7B6C45FF60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66"/>
          <a:stretch/>
        </p:blipFill>
        <p:spPr>
          <a:xfrm>
            <a:off x="1388592" y="3475795"/>
            <a:ext cx="3337978" cy="2063250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5AC701E1-E25C-8B1C-7D81-8F4EC54FF3DC}"/>
              </a:ext>
            </a:extLst>
          </p:cNvPr>
          <p:cNvSpPr txBox="1"/>
          <p:nvPr/>
        </p:nvSpPr>
        <p:spPr>
          <a:xfrm>
            <a:off x="1247218" y="3140416"/>
            <a:ext cx="3025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Disadvantaged Communities</a:t>
            </a:r>
            <a:endParaRPr kumimoji="1" lang="zh-C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F8AD3B16-4A7C-A880-8223-5A2972BF54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47935" y="3551026"/>
            <a:ext cx="5161044" cy="1946124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4864D4DA-06C3-3AF0-E7F5-13269DC33F45}"/>
              </a:ext>
            </a:extLst>
          </p:cNvPr>
          <p:cNvSpPr txBox="1"/>
          <p:nvPr/>
        </p:nvSpPr>
        <p:spPr>
          <a:xfrm>
            <a:off x="7314386" y="3138190"/>
            <a:ext cx="2755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Advantaged Communities</a:t>
            </a:r>
            <a:endParaRPr kumimoji="1" lang="zh-C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直线连接符 31">
            <a:extLst>
              <a:ext uri="{FF2B5EF4-FFF2-40B4-BE49-F238E27FC236}">
                <a16:creationId xmlns:a16="http://schemas.microsoft.com/office/drawing/2014/main" id="{DCFEB50A-6270-2AB9-3F95-9E6922663E74}"/>
              </a:ext>
            </a:extLst>
          </p:cNvPr>
          <p:cNvCxnSpPr/>
          <p:nvPr/>
        </p:nvCxnSpPr>
        <p:spPr>
          <a:xfrm>
            <a:off x="5751693" y="3379114"/>
            <a:ext cx="0" cy="2289948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518DB819-4DD2-94E5-C649-8024B57102B3}"/>
              </a:ext>
            </a:extLst>
          </p:cNvPr>
          <p:cNvSpPr txBox="1"/>
          <p:nvPr/>
        </p:nvSpPr>
        <p:spPr>
          <a:xfrm>
            <a:off x="237356" y="5890637"/>
            <a:ext cx="11848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disadvantaged groups are underrepresented, forecasting and planning can become biased, less reliable, and less fair.</a:t>
            </a:r>
            <a:endParaRPr kumimoji="1" lang="zh-CN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164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>
            <a:extLst>
              <a:ext uri="{FF2B5EF4-FFF2-40B4-BE49-F238E27FC236}">
                <a16:creationId xmlns:a16="http://schemas.microsoft.com/office/drawing/2014/main" id="{6C7E573C-A15F-4C08-ADFC-E7FE2A05BC76}"/>
              </a:ext>
            </a:extLst>
          </p:cNvPr>
          <p:cNvSpPr txBox="1"/>
          <p:nvPr/>
        </p:nvSpPr>
        <p:spPr>
          <a:xfrm>
            <a:off x="74218" y="16934"/>
            <a:ext cx="995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0F08571-DAB5-501F-14CF-4EB797F37E5A}"/>
              </a:ext>
            </a:extLst>
          </p:cNvPr>
          <p:cNvSpPr txBox="1"/>
          <p:nvPr/>
        </p:nvSpPr>
        <p:spPr>
          <a:xfrm>
            <a:off x="146880" y="5111111"/>
            <a:ext cx="120049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Social attributes </a:t>
            </a:r>
            <a:r>
              <a:rPr lang="en-US" altLang="en-US" sz="2000" b="1" dirty="0">
                <a:latin typeface="Times New Roman"/>
                <a:ea typeface="Times New Roman"/>
                <a:cs typeface="Times New Roman"/>
              </a:rPr>
              <a:t>directly shape residential electricity-use patterns. Incorporating social attributes can improve generalization and help enhance grid reliability and stability.</a:t>
            </a:r>
          </a:p>
          <a:p>
            <a:pPr algn="ctr"/>
            <a:r>
              <a:rPr lang="en-US" altLang="zh-CN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Can we generate data conditioned on social attributes for</a:t>
            </a:r>
            <a:r>
              <a:rPr lang="zh-CN" alt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disadvantaged</a:t>
            </a:r>
            <a:r>
              <a:rPr lang="zh-CN" alt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communities?</a:t>
            </a:r>
            <a:endParaRPr lang="en-US" altLang="en-US" sz="2400" b="1" dirty="0">
              <a:solidFill>
                <a:srgbClr val="C00000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DF3BF18-09DB-98A0-850C-4035780C1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418" y="1052286"/>
            <a:ext cx="1505571" cy="150557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C7261F9-C5B4-9ED5-6DD3-C290ED0F5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3388" y="1136955"/>
            <a:ext cx="1420902" cy="142090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65DAF17-B5EC-FFC0-CAB5-77B6B494D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53968" y="2571824"/>
            <a:ext cx="792335" cy="8465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43BFB43-FE83-3464-4B01-215B312C350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5400000">
            <a:off x="5515892" y="2554975"/>
            <a:ext cx="792335" cy="84654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4912B7C-FBFD-1014-0DC9-C55031C14FCD}"/>
              </a:ext>
            </a:extLst>
          </p:cNvPr>
          <p:cNvSpPr txBox="1"/>
          <p:nvPr/>
        </p:nvSpPr>
        <p:spPr>
          <a:xfrm>
            <a:off x="352111" y="3443147"/>
            <a:ext cx="370369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600" b="1" dirty="0">
                <a:latin typeface="Times New Roman"/>
                <a:ea typeface="Times New Roman"/>
                <a:cs typeface="Times New Roman"/>
              </a:rPr>
              <a:t>3-person household; no vehicle; both parents work; one 10-year-old child.</a:t>
            </a:r>
          </a:p>
          <a:p>
            <a:endParaRPr lang="en-US" altLang="en-US" sz="1600" dirty="0">
              <a:latin typeface="Times New Roman"/>
              <a:ea typeface="Times New Roman"/>
              <a:cs typeface="Times New Roman"/>
            </a:endParaRPr>
          </a:p>
          <a:p>
            <a:r>
              <a:rPr lang="en-US" alt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Peak usage:</a:t>
            </a:r>
          </a:p>
          <a:p>
            <a:r>
              <a:rPr lang="en-US" alt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7-9 AM; 7-10 PM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052FC8E-072A-3023-C378-58C2BF8ADB6D}"/>
              </a:ext>
            </a:extLst>
          </p:cNvPr>
          <p:cNvSpPr/>
          <p:nvPr/>
        </p:nvSpPr>
        <p:spPr>
          <a:xfrm>
            <a:off x="352111" y="3398903"/>
            <a:ext cx="3703695" cy="1586799"/>
          </a:xfrm>
          <a:prstGeom prst="rect">
            <a:avLst/>
          </a:prstGeom>
          <a:noFill/>
          <a:ln w="44450">
            <a:solidFill>
              <a:srgbClr val="FDDF7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en-US" sz="160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6A50CDB-60B9-49E2-D333-82DCE8DC3F6A}"/>
              </a:ext>
            </a:extLst>
          </p:cNvPr>
          <p:cNvSpPr txBox="1"/>
          <p:nvPr/>
        </p:nvSpPr>
        <p:spPr>
          <a:xfrm>
            <a:off x="4237510" y="3416042"/>
            <a:ext cx="3703695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en-US" sz="1600" b="1" dirty="0">
                <a:latin typeface="Times New Roman"/>
                <a:ea typeface="Times New Roman"/>
                <a:cs typeface="Times New Roman"/>
              </a:rPr>
              <a:t>5-person household with one EV; two older adults care for one 5-year-old child.</a:t>
            </a:r>
            <a:endParaRPr lang="en-US" altLang="en-US" sz="1600" dirty="0">
              <a:latin typeface="Times New Roman"/>
              <a:ea typeface="Times New Roman"/>
              <a:cs typeface="Times New Roman"/>
            </a:endParaRPr>
          </a:p>
          <a:p>
            <a:r>
              <a:rPr lang="en-US" alt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Peak usage:</a:t>
            </a:r>
          </a:p>
          <a:p>
            <a:r>
              <a:rPr lang="en-US" altLang="en-US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5-7 AM; 12-1 PM; 5-9 PM; plus late-night use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4CC5F074-CB0F-329F-2F74-4E929D828F00}"/>
              </a:ext>
            </a:extLst>
          </p:cNvPr>
          <p:cNvSpPr/>
          <p:nvPr/>
        </p:nvSpPr>
        <p:spPr>
          <a:xfrm>
            <a:off x="4200591" y="3389453"/>
            <a:ext cx="3703695" cy="1596249"/>
          </a:xfrm>
          <a:prstGeom prst="rect">
            <a:avLst/>
          </a:prstGeom>
          <a:noFill/>
          <a:ln w="38100">
            <a:solidFill>
              <a:srgbClr val="49E49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en-US" sz="160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4A1B0C-AF5D-CA03-E784-AE8E97100C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286" y="850229"/>
            <a:ext cx="4199021" cy="31492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1AD87D-D4E5-114D-3E20-07F955EB2219}"/>
              </a:ext>
            </a:extLst>
          </p:cNvPr>
          <p:cNvSpPr txBox="1"/>
          <p:nvPr/>
        </p:nvSpPr>
        <p:spPr>
          <a:xfrm>
            <a:off x="9071571" y="4123266"/>
            <a:ext cx="319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CEO, 1 %, and audiences Here</a:t>
            </a:r>
          </a:p>
          <a:p>
            <a:r>
              <a:rPr lang="en-US" dirty="0"/>
              <a:t>Working class and myself</a:t>
            </a:r>
          </a:p>
          <a:p>
            <a:r>
              <a:rPr lang="en-US" dirty="0"/>
              <a:t>Homeless, slave and Ph.D. students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B4C92C-8788-494E-9E8F-C8835DBA6F4A}"/>
              </a:ext>
            </a:extLst>
          </p:cNvPr>
          <p:cNvCxnSpPr/>
          <p:nvPr/>
        </p:nvCxnSpPr>
        <p:spPr>
          <a:xfrm>
            <a:off x="8448598" y="4282349"/>
            <a:ext cx="561315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CF9619-C24F-7534-45BF-193E315296BD}"/>
              </a:ext>
            </a:extLst>
          </p:cNvPr>
          <p:cNvCxnSpPr/>
          <p:nvPr/>
        </p:nvCxnSpPr>
        <p:spPr>
          <a:xfrm>
            <a:off x="8446992" y="4482874"/>
            <a:ext cx="56131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E03EA0A-ECDC-A77E-545A-533EE49C3AAF}"/>
              </a:ext>
            </a:extLst>
          </p:cNvPr>
          <p:cNvCxnSpPr/>
          <p:nvPr/>
        </p:nvCxnSpPr>
        <p:spPr>
          <a:xfrm>
            <a:off x="8445385" y="4702650"/>
            <a:ext cx="56131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885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>
            <a:extLst>
              <a:ext uri="{FF2B5EF4-FFF2-40B4-BE49-F238E27FC236}">
                <a16:creationId xmlns:a16="http://schemas.microsoft.com/office/drawing/2014/main" id="{6C7E573C-A15F-4C08-ADFC-E7FE2A05BC76}"/>
              </a:ext>
            </a:extLst>
          </p:cNvPr>
          <p:cNvSpPr txBox="1"/>
          <p:nvPr/>
        </p:nvSpPr>
        <p:spPr>
          <a:xfrm>
            <a:off x="74218" y="16934"/>
            <a:ext cx="995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Controllable Generation with Social Attributes</a:t>
            </a: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A0B4F21A-3B62-C20B-A2F3-756BB542B5BF}"/>
              </a:ext>
            </a:extLst>
          </p:cNvPr>
          <p:cNvSpPr/>
          <p:nvPr/>
        </p:nvSpPr>
        <p:spPr>
          <a:xfrm>
            <a:off x="240633" y="965943"/>
            <a:ext cx="3502912" cy="3490727"/>
          </a:xfrm>
          <a:prstGeom prst="roundRect">
            <a:avLst>
              <a:gd name="adj" fmla="val 6895"/>
            </a:avLst>
          </a:prstGeom>
          <a:solidFill>
            <a:srgbClr val="E4EF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D32ABC83-D530-8C9F-DAEA-D0F5841F2FC6}"/>
              </a:ext>
            </a:extLst>
          </p:cNvPr>
          <p:cNvSpPr/>
          <p:nvPr/>
        </p:nvSpPr>
        <p:spPr>
          <a:xfrm>
            <a:off x="232689" y="976138"/>
            <a:ext cx="3502912" cy="436779"/>
          </a:xfrm>
          <a:prstGeom prst="roundRect">
            <a:avLst>
              <a:gd name="adj" fmla="val 6895"/>
            </a:avLst>
          </a:prstGeom>
          <a:solidFill>
            <a:srgbClr val="4085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B425F67-4DE2-00D0-B3C9-8FA760C5BB0E}"/>
              </a:ext>
            </a:extLst>
          </p:cNvPr>
          <p:cNvSpPr txBox="1"/>
          <p:nvPr/>
        </p:nvSpPr>
        <p:spPr>
          <a:xfrm>
            <a:off x="735283" y="1021276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 dirty="0">
                <a:solidFill>
                  <a:schemeClr val="bg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Why social attributes?</a:t>
            </a:r>
            <a:endParaRPr kumimoji="1" lang="zh-CN" altLang="en-US" sz="1800" b="1" dirty="0">
              <a:solidFill>
                <a:schemeClr val="bg1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9D96F48-5C23-A47E-31C2-0C4715428149}"/>
              </a:ext>
            </a:extLst>
          </p:cNvPr>
          <p:cNvSpPr txBox="1"/>
          <p:nvPr/>
        </p:nvSpPr>
        <p:spPr>
          <a:xfrm>
            <a:off x="909976" y="3543535"/>
            <a:ext cx="28118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generated output can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steered toward desired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 patterns.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7E4FA4A-43D3-CE1C-21CB-01F2CD9FA5CB}"/>
              </a:ext>
            </a:extLst>
          </p:cNvPr>
          <p:cNvSpPr txBox="1"/>
          <p:nvPr/>
        </p:nvSpPr>
        <p:spPr>
          <a:xfrm>
            <a:off x="931733" y="1430397"/>
            <a:ext cx="28118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diffusion models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generate samples only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noise and time step.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52C59A3-EF4A-8EB0-D26B-E99A7525D6A6}"/>
              </a:ext>
            </a:extLst>
          </p:cNvPr>
          <p:cNvSpPr txBox="1"/>
          <p:nvPr/>
        </p:nvSpPr>
        <p:spPr>
          <a:xfrm>
            <a:off x="938572" y="2473128"/>
            <a:ext cx="28129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 attributes provide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controllable semantic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guidance.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E75A11D4-E9C2-7C83-C7DF-7EFBBEE048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89" y="1555307"/>
            <a:ext cx="762916" cy="63576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09BBA8D-5CA3-5E9C-D17A-570BF9DB1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72" y="2485670"/>
            <a:ext cx="622300" cy="838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0E0F55D-E353-36F6-8BEF-BD55F1FDE1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55" y="3494878"/>
            <a:ext cx="774700" cy="889000"/>
          </a:xfrm>
          <a:prstGeom prst="rect">
            <a:avLst/>
          </a:prstGeom>
        </p:spPr>
      </p:pic>
      <p:sp>
        <p:nvSpPr>
          <p:cNvPr id="23" name="圆角矩形 22">
            <a:extLst>
              <a:ext uri="{FF2B5EF4-FFF2-40B4-BE49-F238E27FC236}">
                <a16:creationId xmlns:a16="http://schemas.microsoft.com/office/drawing/2014/main" id="{F51C6326-3AB3-70E0-ED04-D129D07DBF03}"/>
              </a:ext>
            </a:extLst>
          </p:cNvPr>
          <p:cNvSpPr/>
          <p:nvPr/>
        </p:nvSpPr>
        <p:spPr>
          <a:xfrm>
            <a:off x="3983452" y="965943"/>
            <a:ext cx="4240983" cy="2459017"/>
          </a:xfrm>
          <a:prstGeom prst="roundRect">
            <a:avLst>
              <a:gd name="adj" fmla="val 689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1645AB16-A162-81DA-7244-67D22BF47885}"/>
              </a:ext>
            </a:extLst>
          </p:cNvPr>
          <p:cNvSpPr/>
          <p:nvPr/>
        </p:nvSpPr>
        <p:spPr>
          <a:xfrm>
            <a:off x="3975508" y="976138"/>
            <a:ext cx="4240983" cy="436779"/>
          </a:xfrm>
          <a:prstGeom prst="roundRect">
            <a:avLst>
              <a:gd name="adj" fmla="val 689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FDAC724-1BE1-4FCE-1DEE-4AB18BA6CBDA}"/>
              </a:ext>
            </a:extLst>
          </p:cNvPr>
          <p:cNvSpPr txBox="1"/>
          <p:nvPr/>
        </p:nvSpPr>
        <p:spPr>
          <a:xfrm>
            <a:off x="4607379" y="1009861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Conditional</a:t>
            </a:r>
            <a:r>
              <a:rPr kumimoji="1"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Reverse</a:t>
            </a:r>
            <a:r>
              <a:rPr kumimoji="1"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endParaRPr kumimoji="1" lang="zh-C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6B096BDD-A48F-F19F-A2DE-5C34F9A606A3}"/>
                  </a:ext>
                </a:extLst>
              </p:cNvPr>
              <p:cNvSpPr txBox="1"/>
              <p:nvPr/>
            </p:nvSpPr>
            <p:spPr>
              <a:xfrm>
                <a:off x="3975508" y="1489370"/>
                <a:ext cx="4563206" cy="15187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zh-CN" altLang="zh-CN" sz="18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zh-CN" altLang="en-US" sz="18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 </m:t>
                            </m:r>
                            <m:sSub>
                              <m:sSubPr>
                                <m:ctrlPr>
                                  <a:rPr lang="zh-CN" altLang="zh-CN" sz="1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i="1">
                                    <a:effectLst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zh-CN" sz="1800" i="1">
                                    <a:effectLst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zh-CN" altLang="zh-CN" sz="1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1" i="1">
                                        <a:effectLst/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𝐱</m:t>
                                    </m:r>
                                  </m:e>
                                  <m:sub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0:</m:t>
                                    </m:r>
                                    <m:r>
                                      <a:rPr lang="en-US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𝑇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zh-CN" sz="1800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altLang="zh-CN" sz="1800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lang="zh-CN" altLang="zh-CN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zh-CN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1" i="1"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𝐱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𝑇</m:t>
                                    </m:r>
                                  </m:sub>
                                </m:sSub>
                              </m:e>
                            </m:d>
                            <m:nary>
                              <m:naryPr>
                                <m:chr m:val="∏"/>
                                <m:limLoc m:val="undOvr"/>
                                <m:grow m:val="on"/>
                                <m:ctrlPr>
                                  <a:rPr lang="zh-CN" altLang="zh-CN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  <m:r>
                                  <a:rPr lang="en-US" altLang="zh-CN" sz="1800"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𝑇</m:t>
                                </m:r>
                              </m:sup>
                              <m:e>
                                <m:r>
                                  <a:rPr lang="en-US" altLang="zh-CN" sz="1800"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 </m:t>
                                </m:r>
                              </m:e>
                            </m:nary>
                            <m:r>
                              <a:rPr lang="en-US" altLang="zh-CN" sz="1800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 </m:t>
                            </m:r>
                            <m:sSub>
                              <m:sSubPr>
                                <m:ctrlPr>
                                  <a:rPr lang="zh-CN" altLang="zh-CN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zh-CN" altLang="zh-CN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zh-CN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1" i="1"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𝐱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𝑡</m:t>
                                    </m:r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800"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zh-CN" sz="1800"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∣</m:t>
                                </m:r>
                                <m:sSub>
                                  <m:sSubPr>
                                    <m:ctrlPr>
                                      <a:rPr lang="zh-CN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1" i="1"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𝐱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altLang="zh-CN" sz="1800"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altLang="zh-CN" sz="1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𝐬</m:t>
                                </m:r>
                              </m:e>
                            </m:d>
                          </m:e>
                          <m:e/>
                        </m:mr>
                        <m:mr>
                          <m:e>
                            <m:eqArr>
                              <m:eqArrPr>
                                <m:ctrlPr>
                                  <a:rPr lang="zh-CN" altLang="zh-CN" sz="1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𝜃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zh-CN" altLang="zh-CN" sz="1800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800" b="1" i="1">
                                            <a:effectLst/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𝐱</m:t>
                                        </m:r>
                                      </m:e>
                                      <m:sub>
                                        <m:r>
                                          <a:rPr lang="en-US" altLang="zh-CN" sz="1800" i="1">
                                            <a:effectLst/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en-US" altLang="zh-CN" sz="1800" i="1">
                                            <a:effectLst/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altLang="zh-CN" sz="1800">
                                            <a:effectLst/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∣</m:t>
                                    </m:r>
                                    <m:sSub>
                                      <m:sSubPr>
                                        <m:ctrlPr>
                                          <a:rPr lang="zh-CN" altLang="zh-CN" sz="1800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800" b="1" i="1">
                                            <a:effectLst/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𝐱</m:t>
                                        </m:r>
                                      </m:e>
                                      <m:sub>
                                        <m:r>
                                          <a:rPr lang="en-US" altLang="zh-CN" sz="1800" i="1">
                                            <a:effectLst/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1800" b="1" i="1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𝐬</m:t>
                                    </m:r>
                                  </m:e>
                                </m:d>
                              </m:e>
                              <m:e>
                                <m:r>
                                  <a:rPr lang="en-US" altLang="zh-CN" sz="1800"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𝒩</m:t>
                                </m:r>
                                <m:d>
                                  <m:dPr>
                                    <m:ctrlPr>
                                      <a:rPr lang="zh-CN" altLang="zh-CN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zh-CN" altLang="zh-CN" sz="1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800" b="1" i="1"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𝐱</m:t>
                                        </m:r>
                                      </m:e>
                                      <m:sub>
                                        <m:r>
                                          <a:rPr lang="en-US" altLang="zh-CN" sz="1800" i="1"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en-US" altLang="zh-CN" sz="1800" i="1"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altLang="zh-CN" sz="1800"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altLang="zh-CN" sz="1800"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;</m:t>
                                    </m:r>
                                    <m:sSub>
                                      <m:sSubPr>
                                        <m:ctrlPr>
                                          <a:rPr lang="zh-CN" altLang="zh-CN" sz="1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800" b="1" i="1"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𝝁</m:t>
                                        </m:r>
                                      </m:e>
                                      <m:sub>
                                        <m:r>
                                          <a:rPr lang="en-US" altLang="zh-CN" sz="1800" i="1"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𝜃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zh-CN" altLang="zh-CN" sz="1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zh-CN" altLang="zh-CN" sz="18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1800" b="1" i="1"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  <a:cs typeface="Times New Roman" panose="02020603050405020304" pitchFamily="18" charset="0"/>
                                              </a:rPr>
                                              <m:t>𝐱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1800" i="1"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  <a:cs typeface="Times New Roman" panose="02020603050405020304" pitchFamily="18" charset="0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  <m:r>
                                          <a:rPr lang="en-US" altLang="zh-CN" sz="1800"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altLang="zh-CN" sz="1800" i="1"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en-US" altLang="zh-CN" sz="1800"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altLang="zh-CN" sz="1800" b="1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𝐬</m:t>
                                        </m:r>
                                      </m:e>
                                    </m:d>
                                    <m:r>
                                      <a:rPr lang="en-US" altLang="zh-CN" sz="1800"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zh-CN" altLang="zh-CN" sz="1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800" b="1" i="1"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𝚺</m:t>
                                        </m:r>
                                      </m:e>
                                      <m:sub>
                                        <m:r>
                                          <a:rPr lang="en-US" altLang="zh-CN" sz="1800" i="1"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𝜃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zh-CN" altLang="zh-CN" sz="1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zh-CN" altLang="zh-CN" sz="18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1800" b="1" i="1"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  <a:cs typeface="Times New Roman" panose="02020603050405020304" pitchFamily="18" charset="0"/>
                                              </a:rPr>
                                              <m:t>𝐱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1800" i="1"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  <a:cs typeface="Times New Roman" panose="02020603050405020304" pitchFamily="18" charset="0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  <m:r>
                                          <a:rPr lang="en-US" altLang="zh-CN" sz="1800"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altLang="zh-CN" sz="1800" i="1"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en-US" altLang="zh-CN" sz="1800"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altLang="zh-CN" sz="1800" b="1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𝐬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eqArr>
                          </m:e>
                          <m:e>
                            <m:r>
                              <a:rPr lang="zh-CN" altLang="en-US" sz="1800" b="1" i="1" smtClean="0"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           </m:t>
                            </m:r>
                            <m:r>
                              <a:rPr lang="en-US" altLang="zh-CN" sz="1800" i="1"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mr>
                      </m:m>
                    </m:oMath>
                  </m:oMathPara>
                </a14:m>
                <a:endParaRPr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6B096BDD-A48F-F19F-A2DE-5C34F9A606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5508" y="1489370"/>
                <a:ext cx="4563206" cy="1518749"/>
              </a:xfrm>
              <a:prstGeom prst="rect">
                <a:avLst/>
              </a:prstGeom>
              <a:blipFill>
                <a:blip r:embed="rId6"/>
                <a:stretch>
                  <a:fillRect l="-277" t="-55000" r="-6094" b="-441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文本框 34">
            <a:extLst>
              <a:ext uri="{FF2B5EF4-FFF2-40B4-BE49-F238E27FC236}">
                <a16:creationId xmlns:a16="http://schemas.microsoft.com/office/drawing/2014/main" id="{0FB531C2-0AA8-101F-4210-D0A7A05E6CBF}"/>
              </a:ext>
            </a:extLst>
          </p:cNvPr>
          <p:cNvSpPr txBox="1"/>
          <p:nvPr/>
        </p:nvSpPr>
        <p:spPr>
          <a:xfrm>
            <a:off x="4450921" y="3704984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</a:t>
            </a:r>
            <a:r>
              <a:rPr kumimoji="1"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change:</a:t>
            </a:r>
            <a:endParaRPr kumimoji="1" lang="zh-C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217A642E-E2A5-DF16-C3F8-7135B0E0B549}"/>
                  </a:ext>
                </a:extLst>
              </p:cNvPr>
              <p:cNvSpPr txBox="1"/>
              <p:nvPr/>
            </p:nvSpPr>
            <p:spPr>
              <a:xfrm>
                <a:off x="5621913" y="3704984"/>
                <a:ext cx="24579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zh-CN" altLang="zh-CN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zh-C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altLang="zh-C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altLang="zh-CN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zh-CN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zh-CN" altLang="zh-CN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zh-C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altLang="zh-C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altLang="zh-CN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zh-CN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altLang="zh-CN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zh-CN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𝐬</m:t>
                          </m:r>
                        </m:e>
                      </m:d>
                    </m:oMath>
                  </m:oMathPara>
                </a14:m>
                <a:endParaRPr kumimoji="1" lang="zh-CN" alt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217A642E-E2A5-DF16-C3F8-7135B0E0B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1913" y="3704984"/>
                <a:ext cx="2457965" cy="369332"/>
              </a:xfrm>
              <a:prstGeom prst="rect">
                <a:avLst/>
              </a:prstGeom>
              <a:blipFill>
                <a:blip r:embed="rId7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文本框 36">
            <a:extLst>
              <a:ext uri="{FF2B5EF4-FFF2-40B4-BE49-F238E27FC236}">
                <a16:creationId xmlns:a16="http://schemas.microsoft.com/office/drawing/2014/main" id="{5D87A8C7-27FB-2AC8-62C3-6228CDC77262}"/>
              </a:ext>
            </a:extLst>
          </p:cNvPr>
          <p:cNvSpPr txBox="1"/>
          <p:nvPr/>
        </p:nvSpPr>
        <p:spPr>
          <a:xfrm>
            <a:off x="8419489" y="1279062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Noisy Sample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8FF95B02-1BA5-C719-8978-FB8B6CE969EE}"/>
              </a:ext>
            </a:extLst>
          </p:cNvPr>
          <p:cNvSpPr txBox="1"/>
          <p:nvPr/>
        </p:nvSpPr>
        <p:spPr>
          <a:xfrm>
            <a:off x="8456398" y="1866420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Step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0292D71B-93BB-8209-368F-EC195AA700BE}"/>
              </a:ext>
            </a:extLst>
          </p:cNvPr>
          <p:cNvSpPr txBox="1"/>
          <p:nvPr/>
        </p:nvSpPr>
        <p:spPr>
          <a:xfrm>
            <a:off x="8456398" y="2453778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 attribute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直线连接符 40">
            <a:extLst>
              <a:ext uri="{FF2B5EF4-FFF2-40B4-BE49-F238E27FC236}">
                <a16:creationId xmlns:a16="http://schemas.microsoft.com/office/drawing/2014/main" id="{9B8E5982-C1BB-988E-3A11-362B9371DFAA}"/>
              </a:ext>
            </a:extLst>
          </p:cNvPr>
          <p:cNvCxnSpPr/>
          <p:nvPr/>
        </p:nvCxnSpPr>
        <p:spPr>
          <a:xfrm>
            <a:off x="10033000" y="1463728"/>
            <a:ext cx="25986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直线连接符 41">
            <a:extLst>
              <a:ext uri="{FF2B5EF4-FFF2-40B4-BE49-F238E27FC236}">
                <a16:creationId xmlns:a16="http://schemas.microsoft.com/office/drawing/2014/main" id="{92FAF453-0CC2-60B4-8D58-AA7B36A075B1}"/>
              </a:ext>
            </a:extLst>
          </p:cNvPr>
          <p:cNvCxnSpPr/>
          <p:nvPr/>
        </p:nvCxnSpPr>
        <p:spPr>
          <a:xfrm>
            <a:off x="10025612" y="2051086"/>
            <a:ext cx="25986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直线连接符 42">
            <a:extLst>
              <a:ext uri="{FF2B5EF4-FFF2-40B4-BE49-F238E27FC236}">
                <a16:creationId xmlns:a16="http://schemas.microsoft.com/office/drawing/2014/main" id="{1234B7D9-2179-C084-498C-6A8099F98A74}"/>
              </a:ext>
            </a:extLst>
          </p:cNvPr>
          <p:cNvCxnSpPr/>
          <p:nvPr/>
        </p:nvCxnSpPr>
        <p:spPr>
          <a:xfrm>
            <a:off x="10045295" y="2638900"/>
            <a:ext cx="25986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直线连接符 43">
            <a:extLst>
              <a:ext uri="{FF2B5EF4-FFF2-40B4-BE49-F238E27FC236}">
                <a16:creationId xmlns:a16="http://schemas.microsoft.com/office/drawing/2014/main" id="{792FFB04-3C19-6DC7-6304-27C0B8536635}"/>
              </a:ext>
            </a:extLst>
          </p:cNvPr>
          <p:cNvCxnSpPr>
            <a:cxnSpLocks/>
          </p:cNvCxnSpPr>
          <p:nvPr/>
        </p:nvCxnSpPr>
        <p:spPr>
          <a:xfrm flipH="1" flipV="1">
            <a:off x="10292862" y="1463728"/>
            <a:ext cx="12295" cy="117517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直线箭头连接符 48">
            <a:extLst>
              <a:ext uri="{FF2B5EF4-FFF2-40B4-BE49-F238E27FC236}">
                <a16:creationId xmlns:a16="http://schemas.microsoft.com/office/drawing/2014/main" id="{B1CE25D4-486C-6F7E-60FA-028C3F70CD5A}"/>
              </a:ext>
            </a:extLst>
          </p:cNvPr>
          <p:cNvCxnSpPr/>
          <p:nvPr/>
        </p:nvCxnSpPr>
        <p:spPr>
          <a:xfrm>
            <a:off x="10292862" y="2051086"/>
            <a:ext cx="35132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0" name="图片 49">
            <a:extLst>
              <a:ext uri="{FF2B5EF4-FFF2-40B4-BE49-F238E27FC236}">
                <a16:creationId xmlns:a16="http://schemas.microsoft.com/office/drawing/2014/main" id="{79ABB8D7-E615-4E2E-99D0-2C7E4D2073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72775" y="1659828"/>
            <a:ext cx="865220" cy="782515"/>
          </a:xfrm>
          <a:prstGeom prst="rect">
            <a:avLst/>
          </a:prstGeom>
        </p:spPr>
      </p:pic>
      <p:sp>
        <p:nvSpPr>
          <p:cNvPr id="51" name="文本框 50">
            <a:extLst>
              <a:ext uri="{FF2B5EF4-FFF2-40B4-BE49-F238E27FC236}">
                <a16:creationId xmlns:a16="http://schemas.microsoft.com/office/drawing/2014/main" id="{CA4E7074-3BEC-3FFF-49C1-E6CFA6D7BCA5}"/>
              </a:ext>
            </a:extLst>
          </p:cNvPr>
          <p:cNvSpPr txBox="1"/>
          <p:nvPr/>
        </p:nvSpPr>
        <p:spPr>
          <a:xfrm>
            <a:off x="10540429" y="1030385"/>
            <a:ext cx="1614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4SD Denoising Network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2" name="直线箭头连接符 51">
            <a:extLst>
              <a:ext uri="{FF2B5EF4-FFF2-40B4-BE49-F238E27FC236}">
                <a16:creationId xmlns:a16="http://schemas.microsoft.com/office/drawing/2014/main" id="{C82F1DF2-5791-AF5E-2310-4573BCCE3AAF}"/>
              </a:ext>
            </a:extLst>
          </p:cNvPr>
          <p:cNvCxnSpPr>
            <a:cxnSpLocks/>
          </p:cNvCxnSpPr>
          <p:nvPr/>
        </p:nvCxnSpPr>
        <p:spPr>
          <a:xfrm>
            <a:off x="11205385" y="2442343"/>
            <a:ext cx="0" cy="30557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文本框 53">
            <a:extLst>
              <a:ext uri="{FF2B5EF4-FFF2-40B4-BE49-F238E27FC236}">
                <a16:creationId xmlns:a16="http://schemas.microsoft.com/office/drawing/2014/main" id="{604919D9-7484-4BFD-93B1-49DF2722441D}"/>
              </a:ext>
            </a:extLst>
          </p:cNvPr>
          <p:cNvSpPr txBox="1"/>
          <p:nvPr/>
        </p:nvSpPr>
        <p:spPr>
          <a:xfrm>
            <a:off x="10595282" y="2751204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 noise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直线箭头连接符 54">
            <a:extLst>
              <a:ext uri="{FF2B5EF4-FFF2-40B4-BE49-F238E27FC236}">
                <a16:creationId xmlns:a16="http://schemas.microsoft.com/office/drawing/2014/main" id="{3EC6BF1E-2ABB-BB42-0030-3E5CF1940D85}"/>
              </a:ext>
            </a:extLst>
          </p:cNvPr>
          <p:cNvCxnSpPr>
            <a:cxnSpLocks/>
          </p:cNvCxnSpPr>
          <p:nvPr/>
        </p:nvCxnSpPr>
        <p:spPr>
          <a:xfrm>
            <a:off x="11205385" y="3063794"/>
            <a:ext cx="0" cy="30557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文本框 55">
            <a:extLst>
              <a:ext uri="{FF2B5EF4-FFF2-40B4-BE49-F238E27FC236}">
                <a16:creationId xmlns:a16="http://schemas.microsoft.com/office/drawing/2014/main" id="{DC832565-B5D8-B89C-E493-3744B7287AB9}"/>
              </a:ext>
            </a:extLst>
          </p:cNvPr>
          <p:cNvSpPr txBox="1"/>
          <p:nvPr/>
        </p:nvSpPr>
        <p:spPr>
          <a:xfrm>
            <a:off x="9733457" y="3328875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Reverse denoising step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圆角矩形 56">
            <a:extLst>
              <a:ext uri="{FF2B5EF4-FFF2-40B4-BE49-F238E27FC236}">
                <a16:creationId xmlns:a16="http://schemas.microsoft.com/office/drawing/2014/main" id="{EBDE4035-E4B8-51CD-52FD-1134B0C77F4A}"/>
              </a:ext>
            </a:extLst>
          </p:cNvPr>
          <p:cNvSpPr/>
          <p:nvPr/>
        </p:nvSpPr>
        <p:spPr>
          <a:xfrm>
            <a:off x="232689" y="4816971"/>
            <a:ext cx="8556748" cy="1471862"/>
          </a:xfrm>
          <a:prstGeom prst="roundRect">
            <a:avLst>
              <a:gd name="adj" fmla="val 9060"/>
            </a:avLst>
          </a:prstGeom>
          <a:solidFill>
            <a:srgbClr val="FCDB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8" name="圆角矩形 57">
            <a:extLst>
              <a:ext uri="{FF2B5EF4-FFF2-40B4-BE49-F238E27FC236}">
                <a16:creationId xmlns:a16="http://schemas.microsoft.com/office/drawing/2014/main" id="{5B752E12-89E2-703C-8EFB-4E6AC4646414}"/>
              </a:ext>
            </a:extLst>
          </p:cNvPr>
          <p:cNvSpPr/>
          <p:nvPr/>
        </p:nvSpPr>
        <p:spPr>
          <a:xfrm>
            <a:off x="473984" y="4921124"/>
            <a:ext cx="5528006" cy="1241144"/>
          </a:xfrm>
          <a:prstGeom prst="roundRect">
            <a:avLst>
              <a:gd name="adj" fmla="val 9060"/>
            </a:avLst>
          </a:prstGeom>
          <a:solidFill>
            <a:srgbClr val="FFEF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75FA03D1-D8E0-03AB-6205-56F0D72D6437}"/>
              </a:ext>
            </a:extLst>
          </p:cNvPr>
          <p:cNvSpPr txBox="1"/>
          <p:nvPr/>
        </p:nvSpPr>
        <p:spPr>
          <a:xfrm>
            <a:off x="2206294" y="4906354"/>
            <a:ext cx="206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</a:t>
            </a:r>
            <a:r>
              <a:rPr kumimoji="1"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</a:t>
            </a:r>
            <a:endParaRPr kumimoji="1" lang="zh-C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A2F68D60-89C2-4956-6471-137EAAA25A9E}"/>
                  </a:ext>
                </a:extLst>
              </p:cNvPr>
              <p:cNvSpPr txBox="1"/>
              <p:nvPr/>
            </p:nvSpPr>
            <p:spPr>
              <a:xfrm>
                <a:off x="515884" y="5368630"/>
                <a:ext cx="5386133" cy="595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i="1" smtClean="0"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ℒ</m:t>
                      </m:r>
                      <m:r>
                        <a:rPr lang="en-US" altLang="zh-CN" sz="1800"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zh-CN" altLang="zh-CN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altLang="zh-CN" sz="180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min</m:t>
                          </m:r>
                        </m:e>
                        <m:lim>
                          <m:r>
                            <a:rPr lang="en-US" altLang="zh-CN" sz="1800" i="1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𝜃</m:t>
                          </m:r>
                        </m:lim>
                      </m:limLow>
                      <m:r>
                        <a:rPr lang="en-US" altLang="zh-CN" sz="1800"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 </m:t>
                      </m:r>
                      <m:sSub>
                        <m:sSubPr>
                          <m:ctrlPr>
                            <a:rPr lang="zh-CN" altLang="zh-CN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i="1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b>
                          <m:sSub>
                            <m:sSubPr>
                              <m:ctrlPr>
                                <a:rPr lang="zh-CN" altLang="zh-CN" sz="1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1" i="1">
                                  <a:effectLst/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altLang="zh-CN" sz="1800">
                                  <a:effectLst/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180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zh-CN" sz="1800" b="1" i="1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𝝐</m:t>
                          </m:r>
                          <m:r>
                            <a:rPr lang="en-US" altLang="zh-CN" sz="180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zh-CN" sz="1800" i="1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altLang="zh-CN" sz="180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zh-CN" sz="1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𝐬</m:t>
                          </m:r>
                        </m:sub>
                      </m:sSub>
                      <m:sSubSup>
                        <m:sSubSupPr>
                          <m:ctrlPr>
                            <a:rPr lang="zh-CN" altLang="zh-CN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∥"/>
                              <m:endChr m:val="∥"/>
                              <m:ctrlPr>
                                <a:rPr lang="zh-CN" altLang="zh-CN" sz="1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 b="1" i="1">
                                  <a:effectLst/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𝝐</m:t>
                              </m:r>
                              <m:r>
                                <a:rPr lang="en-US" altLang="zh-CN" sz="1800" i="1">
                                  <a:effectLst/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zh-CN" altLang="zh-CN" sz="1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1" i="1">
                                      <a:effectLst/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𝝐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effectLst/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zh-CN" altLang="zh-CN" sz="1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zh-CN" altLang="zh-CN" sz="18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b>
                                        <m:sSubPr>
                                          <m:ctrlPr>
                                            <a:rPr lang="zh-CN" altLang="zh-CN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rad>
                                  <m:sSub>
                                    <m:sSubPr>
                                      <m:ctrlPr>
                                        <a:rPr lang="zh-CN" altLang="zh-CN" sz="18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b="1" i="1">
                                          <a:effectLst/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𝐱</m:t>
                                      </m:r>
                                    </m:e>
                                    <m:sub>
                                      <m:r>
                                        <a:rPr lang="en-US" altLang="zh-CN" sz="1800">
                                          <a:effectLst/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zh-CN" sz="1800">
                                      <a:effectLst/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zh-CN" altLang="zh-CN" sz="18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d>
                                        <m:dPr>
                                          <m:ctrlPr>
                                            <a:rPr lang="zh-CN" altLang="zh-CN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1800">
                                              <a:effectLst/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US" altLang="zh-CN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zh-CN" altLang="zh-CN" sz="1800" i="1">
                                                  <a:effectLst/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sz="1800" i="1">
                                                  <a:effectLst/>
                                                  <a:latin typeface="Cambria Math" panose="02040503050406030204" pitchFamily="18" charset="0"/>
                                                  <a:ea typeface="DengXian" panose="02010600030101010101" pitchFamily="2" charset="-122"/>
                                                  <a:cs typeface="Times New Roman" panose="02020603050405020304" pitchFamily="18" charset="0"/>
                                                </a:rPr>
                                                <m:t>𝛼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1800" i="1">
                                                  <a:effectLst/>
                                                  <a:latin typeface="Cambria Math" panose="02040503050406030204" pitchFamily="18" charset="0"/>
                                                  <a:ea typeface="DengXian" panose="02010600030101010101" pitchFamily="2" charset="-122"/>
                                                  <a:cs typeface="Times New Roman" panose="02020603050405020304" pitchFamily="18" charset="0"/>
                                                </a:rPr>
                                                <m:t>𝑡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rad>
                                  <m:r>
                                    <a:rPr lang="en-US" altLang="zh-CN" sz="1800" b="1" i="1">
                                      <a:effectLst/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𝝐</m:t>
                                  </m:r>
                                  <m:r>
                                    <a:rPr lang="en-US" altLang="zh-CN" sz="1800">
                                      <a:effectLst/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1800" i="1">
                                      <a:effectLst/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  <m:r>
                                    <a:rPr lang="en-US" altLang="zh-CN" sz="1800">
                                      <a:effectLst/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1800" b="1" i="1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𝐬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altLang="zh-CN" sz="180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180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altLang="en-US" sz="1800" dirty="0">
                  <a:latin typeface="Times New Roman"/>
                  <a:ea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A2F68D60-89C2-4956-6471-137EAAA25A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884" y="5368630"/>
                <a:ext cx="5386133" cy="595612"/>
              </a:xfrm>
              <a:prstGeom prst="rect">
                <a:avLst/>
              </a:prstGeom>
              <a:blipFill>
                <a:blip r:embed="rId9"/>
                <a:stretch>
                  <a:fillRect b="-20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文本框 61">
            <a:extLst>
              <a:ext uri="{FF2B5EF4-FFF2-40B4-BE49-F238E27FC236}">
                <a16:creationId xmlns:a16="http://schemas.microsoft.com/office/drawing/2014/main" id="{2DDA3383-40ED-FE55-01BA-1AD85849C6E9}"/>
              </a:ext>
            </a:extLst>
          </p:cNvPr>
          <p:cNvSpPr txBox="1"/>
          <p:nvPr/>
        </p:nvSpPr>
        <p:spPr>
          <a:xfrm>
            <a:off x="6045864" y="5080031"/>
            <a:ext cx="27435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network learns to predict noise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 a specified social condition.</a:t>
            </a: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1F39BD41-3973-2757-6509-9E5E8325FCEB}"/>
              </a:ext>
            </a:extLst>
          </p:cNvPr>
          <p:cNvSpPr/>
          <p:nvPr/>
        </p:nvSpPr>
        <p:spPr>
          <a:xfrm>
            <a:off x="87004" y="804276"/>
            <a:ext cx="458536" cy="461595"/>
          </a:xfrm>
          <a:prstGeom prst="ellipse">
            <a:avLst/>
          </a:prstGeom>
          <a:solidFill>
            <a:srgbClr val="E5F0F1"/>
          </a:solidFill>
          <a:ln>
            <a:solidFill>
              <a:srgbClr val="40848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15D1250-2C4F-908E-DB29-9263E2037D24}"/>
              </a:ext>
            </a:extLst>
          </p:cNvPr>
          <p:cNvSpPr txBox="1"/>
          <p:nvPr/>
        </p:nvSpPr>
        <p:spPr>
          <a:xfrm>
            <a:off x="159554" y="848207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1" lang="zh-CN" alt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63F78E33-EDB7-BB63-9534-A20F4145D6AD}"/>
              </a:ext>
            </a:extLst>
          </p:cNvPr>
          <p:cNvSpPr/>
          <p:nvPr/>
        </p:nvSpPr>
        <p:spPr>
          <a:xfrm>
            <a:off x="3812941" y="850166"/>
            <a:ext cx="458536" cy="461595"/>
          </a:xfrm>
          <a:prstGeom prst="ellipse">
            <a:avLst/>
          </a:prstGeom>
          <a:solidFill>
            <a:srgbClr val="F2F2F2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A646F6E-45AF-D453-E89B-47C95665B09A}"/>
              </a:ext>
            </a:extLst>
          </p:cNvPr>
          <p:cNvSpPr txBox="1"/>
          <p:nvPr/>
        </p:nvSpPr>
        <p:spPr>
          <a:xfrm>
            <a:off x="3885491" y="894097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1" lang="zh-CN" alt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0FF8F2EB-1A98-C5A4-BBA2-F65130F12851}"/>
              </a:ext>
            </a:extLst>
          </p:cNvPr>
          <p:cNvSpPr/>
          <p:nvPr/>
        </p:nvSpPr>
        <p:spPr>
          <a:xfrm>
            <a:off x="8448454" y="850166"/>
            <a:ext cx="458536" cy="461595"/>
          </a:xfrm>
          <a:prstGeom prst="ellipse">
            <a:avLst/>
          </a:prstGeom>
          <a:solidFill>
            <a:srgbClr val="F7DBB7"/>
          </a:solidFill>
          <a:ln>
            <a:solidFill>
              <a:srgbClr val="B179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414C343-9B1F-6D29-D200-5DB55A79C74B}"/>
              </a:ext>
            </a:extLst>
          </p:cNvPr>
          <p:cNvSpPr txBox="1"/>
          <p:nvPr/>
        </p:nvSpPr>
        <p:spPr>
          <a:xfrm>
            <a:off x="8521004" y="894097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1" lang="zh-CN" alt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3BE14D52-C934-E68D-0D79-5F74F10F3755}"/>
              </a:ext>
            </a:extLst>
          </p:cNvPr>
          <p:cNvSpPr/>
          <p:nvPr/>
        </p:nvSpPr>
        <p:spPr>
          <a:xfrm>
            <a:off x="8939502" y="4167909"/>
            <a:ext cx="3107409" cy="1994359"/>
          </a:xfrm>
          <a:prstGeom prst="roundRect">
            <a:avLst/>
          </a:prstGeom>
          <a:solidFill>
            <a:srgbClr val="F7C7AE"/>
          </a:solidFill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文本框 62">
                <a:extLst>
                  <a:ext uri="{FF2B5EF4-FFF2-40B4-BE49-F238E27FC236}">
                    <a16:creationId xmlns:a16="http://schemas.microsoft.com/office/drawing/2014/main" id="{FE514881-F64C-24C5-7E49-E1587A2E4B15}"/>
                  </a:ext>
                </a:extLst>
              </p:cNvPr>
              <p:cNvSpPr txBox="1"/>
              <p:nvPr/>
            </p:nvSpPr>
            <p:spPr>
              <a:xfrm>
                <a:off x="9040341" y="4287925"/>
                <a:ext cx="3062194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 </a:t>
                </a:r>
                <a:r>
                  <a:rPr lang="en" altLang="zh-CN" sz="1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injecting social attributes </a:t>
                </a:r>
                <a14:m>
                  <m:oMath xmlns:m="http://schemas.openxmlformats.org/officeDocument/2006/math">
                    <m:r>
                      <a:rPr lang="en-US" altLang="zh-CN" sz="1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𝒔</m:t>
                    </m:r>
                  </m:oMath>
                </a14:m>
                <a:r>
                  <a:rPr lang="en" altLang="zh-CN" sz="1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into each denoising step</a:t>
                </a:r>
                <a:r>
                  <a:rPr lang="en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the model learns a conditional generation process that can steer </a:t>
                </a:r>
                <a:r>
                  <a:rPr lang="en" altLang="zh-CN" sz="1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outputs toward desired social patterns</a:t>
                </a:r>
                <a:r>
                  <a:rPr lang="en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1"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3" name="文本框 62">
                <a:extLst>
                  <a:ext uri="{FF2B5EF4-FFF2-40B4-BE49-F238E27FC236}">
                    <a16:creationId xmlns:a16="http://schemas.microsoft.com/office/drawing/2014/main" id="{FE514881-F64C-24C5-7E49-E1587A2E4B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0341" y="4287925"/>
                <a:ext cx="3062194" cy="1754326"/>
              </a:xfrm>
              <a:prstGeom prst="rect">
                <a:avLst/>
              </a:prstGeom>
              <a:blipFill>
                <a:blip r:embed="rId10"/>
                <a:stretch>
                  <a:fillRect l="-1240" t="-1439" r="-826" b="-43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08451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>
            <a:extLst>
              <a:ext uri="{FF2B5EF4-FFF2-40B4-BE49-F238E27FC236}">
                <a16:creationId xmlns:a16="http://schemas.microsoft.com/office/drawing/2014/main" id="{6C7E573C-A15F-4C08-ADFC-E7FE2A05BC76}"/>
              </a:ext>
            </a:extLst>
          </p:cNvPr>
          <p:cNvSpPr txBox="1"/>
          <p:nvPr/>
        </p:nvSpPr>
        <p:spPr>
          <a:xfrm>
            <a:off x="74218" y="16934"/>
            <a:ext cx="995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Social-Aware SSSD (4SD) Denoising Network Architecture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1FB1D0F1-E244-51D8-D195-B012150CEF05}"/>
                  </a:ext>
                </a:extLst>
              </p:cNvPr>
              <p:cNvSpPr txBox="1"/>
              <p:nvPr/>
            </p:nvSpPr>
            <p:spPr>
              <a:xfrm>
                <a:off x="329014" y="1237059"/>
                <a:ext cx="6712004" cy="46002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en-US" sz="1800" dirty="0"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Inputs include the </a:t>
                </a:r>
                <a:r>
                  <a:rPr lang="en-US" altLang="en-US" sz="18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noisy load</a:t>
                </a:r>
                <a:r>
                  <a:rPr lang="en-US" altLang="en-US" sz="1800" dirty="0"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, </a:t>
                </a:r>
                <a:r>
                  <a:rPr lang="en-US" altLang="en-US" sz="18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household socio-demographic features</a:t>
                </a:r>
                <a:r>
                  <a:rPr lang="en-US" altLang="en-US" sz="1800" dirty="0"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, and the </a:t>
                </a:r>
                <a:r>
                  <a:rPr lang="en-US" altLang="en-US" sz="18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reverse timestep</a:t>
                </a:r>
                <a:r>
                  <a:rPr lang="en-US" altLang="en-US" sz="1800" dirty="0"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, denoted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𝐱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en-US" sz="1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1800" b="1" i="1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𝐬</m:t>
                    </m:r>
                  </m:oMath>
                </a14:m>
                <a:r>
                  <a:rPr lang="en-US" altLang="en-US" sz="1800" dirty="0"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, and </a:t>
                </a:r>
                <a14:m>
                  <m:oMath xmlns:m="http://schemas.openxmlformats.org/officeDocument/2006/math">
                    <m:r>
                      <a:rPr lang="en-US" altLang="zh-CN" sz="1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𝒕</m:t>
                    </m:r>
                  </m:oMath>
                </a14:m>
                <a:r>
                  <a:rPr lang="en-US" altLang="en-US" sz="1800" dirty="0"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. The social attributes and timestep are first embedded: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zh-CN" altLang="zh-CN" sz="18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mPr>
                        <m:mr>
                          <m:e/>
                          <m:e>
                            <m:sSub>
                              <m:sSubPr>
                                <m:ctrlPr>
                                  <a:rPr lang="zh-CN" altLang="zh-CN" sz="1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b="1" i="1">
                                    <a:effectLst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𝐞</m:t>
                                </m:r>
                              </m:e>
                              <m:sub>
                                <m:r>
                                  <a:rPr lang="en-US" altLang="zh-CN" sz="1800" b="1" i="1">
                                    <a:effectLst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𝐬</m:t>
                                </m:r>
                              </m:sub>
                            </m:sSub>
                            <m:r>
                              <a:rPr lang="en-US" altLang="zh-CN" sz="1800"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zh-CN" altLang="zh-CN" sz="1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nor/>
                                  </m:rPr>
                                  <a:rPr lang="en-US" altLang="zh-CN" sz="1800" i="1">
                                    <a:effectLst/>
                                    <a:latin typeface="Times New Roman" panose="02020603050405020304" pitchFamily="18" charset="0"/>
                                    <a:ea typeface="Microsoft YaHei" panose="020B0503020204020204" pitchFamily="34" charset="-122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altLang="zh-CN" sz="1800">
                                    <a:effectLst/>
                                    <a:latin typeface="Times New Roman" panose="02020603050405020304" pitchFamily="18" charset="0"/>
                                    <a:ea typeface="Microsoft YaHei" panose="020B0503020204020204" pitchFamily="34" charset="-122"/>
                                    <a:cs typeface="Times New Roman" panose="02020603050405020304" pitchFamily="18" charset="0"/>
                                  </a:rPr>
                                  <m:t>Embedding</m:t>
                                </m:r>
                              </m:e>
                              <m:sub>
                                <m:r>
                                  <a:rPr lang="en-US" altLang="zh-CN" sz="1800" b="1" i="1"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𝐬</m:t>
                                </m:r>
                              </m:sub>
                            </m:sSub>
                            <m:r>
                              <a:rPr lang="en-US" altLang="zh-CN" sz="1800"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1800" b="1" i="1"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𝐬</m:t>
                            </m:r>
                            <m:r>
                              <a:rPr lang="en-US" altLang="zh-CN" sz="1800"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)∈</m:t>
                            </m:r>
                            <m:sSup>
                              <m:sSupPr>
                                <m:ctrlPr>
                                  <a:rPr lang="zh-CN" altLang="zh-CN" sz="1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800" i="1">
                                    <a:effectLst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ℝ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  <m:r>
                                  <a:rPr lang="en-US" altLang="zh-CN" sz="1800">
                                    <a:effectLst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altLang="zh-CN" sz="1800" b="1" i="1">
                                        <a:effectLst/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𝐬</m:t>
                                    </m:r>
                                  </m:sub>
                                </m:sSub>
                              </m:sup>
                            </m:sSup>
                            <m:r>
                              <a:rPr lang="en-US" altLang="zh-CN" sz="1800"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,</m:t>
                            </m:r>
                          </m:e>
                        </m:mr>
                        <m:mr>
                          <m:e/>
                          <m:e>
                            <m:sSub>
                              <m:sSubPr>
                                <m:ctrlPr>
                                  <a:rPr lang="zh-CN" altLang="zh-CN" sz="1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b="1" i="1">
                                    <a:effectLst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𝐞</m:t>
                                </m:r>
                              </m:e>
                              <m:sub>
                                <m:r>
                                  <a:rPr lang="en-US" altLang="zh-CN" sz="1800" b="1" i="1">
                                    <a:effectLst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𝐭</m:t>
                                </m:r>
                              </m:sub>
                            </m:sSub>
                            <m:r>
                              <a:rPr lang="en-US" altLang="zh-CN" sz="1800"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zh-CN" altLang="zh-CN" sz="1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nor/>
                                  </m:rPr>
                                  <a:rPr lang="en-US" altLang="zh-CN" sz="1800" i="1">
                                    <a:effectLst/>
                                    <a:latin typeface="Times New Roman" panose="02020603050405020304" pitchFamily="18" charset="0"/>
                                    <a:ea typeface="Microsoft YaHei" panose="020B0503020204020204" pitchFamily="34" charset="-122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altLang="zh-CN" sz="1800">
                                    <a:effectLst/>
                                    <a:latin typeface="Times New Roman" panose="02020603050405020304" pitchFamily="18" charset="0"/>
                                    <a:ea typeface="Microsoft YaHei" panose="020B0503020204020204" pitchFamily="34" charset="-122"/>
                                    <a:cs typeface="Times New Roman" panose="02020603050405020304" pitchFamily="18" charset="0"/>
                                  </a:rPr>
                                  <m:t>Embedding</m:t>
                                </m:r>
                              </m:e>
                              <m:sub>
                                <m:r>
                                  <a:rPr lang="en-US" altLang="zh-CN" sz="1800" i="1">
                                    <a:effectLst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altLang="zh-CN" sz="1800"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1800" i="1"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US" altLang="zh-CN" sz="1800"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)∈</m:t>
                            </m:r>
                            <m:sSup>
                              <m:sSupPr>
                                <m:ctrlPr>
                                  <a:rPr lang="zh-CN" altLang="zh-CN" sz="1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800" i="1">
                                    <a:effectLst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ℝ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  <m:r>
                                  <a:rPr lang="en-US" altLang="zh-CN" sz="1800">
                                    <a:effectLst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×1</m:t>
                                </m:r>
                              </m:sup>
                            </m:sSup>
                            <m:r>
                              <a:rPr lang="en-US" altLang="zh-CN" sz="1800"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,</m:t>
                            </m:r>
                          </m:e>
                        </m:mr>
                      </m:m>
                    </m:oMath>
                  </m:oMathPara>
                </a14:m>
                <a:endParaRPr lang="en-US" altLang="en-US" sz="1800" b="1" dirty="0">
                  <a:effectLst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endParaRPr>
              </a:p>
              <a:p>
                <a:endParaRPr lang="en-US" altLang="en-US" sz="1800" dirty="0"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endParaRPr>
              </a:p>
              <a:p>
                <a:r>
                  <a:rPr lang="en-US" altLang="en-US" sz="1800" dirty="0"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Here,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8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altLang="en-US" sz="1800" dirty="0"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 denotes the dimensions. To use this information efficiently, we extend the common SSSD denoising network into 4SD, as shown on the right.</a:t>
                </a:r>
                <a:r>
                  <a:rPr lang="zh-CN" altLang="en-US" sz="1800" dirty="0"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 </a:t>
                </a:r>
                <a:r>
                  <a:rPr lang="en-US" altLang="en-US" sz="18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4SD blocks extract features</a:t>
                </a:r>
                <a:r>
                  <a:rPr lang="en-US" altLang="en-US" sz="1800" dirty="0"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. In the r-</a:t>
                </a:r>
                <a:r>
                  <a:rPr lang="en-US" altLang="en-US" sz="1800" dirty="0" err="1"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th</a:t>
                </a:r>
                <a:r>
                  <a:rPr lang="en-US" altLang="en-US" sz="1800" dirty="0"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 S4 layer,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800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𝐞</m:t>
                        </m:r>
                      </m:e>
                      <m:sub>
                        <m:r>
                          <a:rPr lang="en-US" altLang="en-US" sz="1800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</m:t>
                        </m:r>
                      </m:sub>
                    </m:sSub>
                  </m:oMath>
                </a14:m>
                <a:r>
                  <a:rPr lang="en-US" altLang="en-US" sz="1800" b="1" dirty="0"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 </a:t>
                </a:r>
                <a:r>
                  <a:rPr lang="en-US" altLang="en-US" sz="1800" dirty="0"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first enters a 1D convolution:</a:t>
                </a:r>
              </a:p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b="1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𝐡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18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𝑟</m:t>
                        </m:r>
                      </m:sup>
                    </m:sSubSup>
                    <m:r>
                      <a:rPr lang="en-US" altLang="zh-CN" sz="1800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zh-CN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180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Conv</m:t>
                        </m:r>
                        <m:r>
                          <a:rPr lang="en-US" altLang="zh-CN" sz="180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m:rPr>
                            <m:sty m:val="p"/>
                          </m:rPr>
                          <a:rPr lang="en-US" altLang="zh-CN" sz="180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altLang="zh-CN" sz="18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𝑟</m:t>
                        </m:r>
                      </m:sup>
                    </m:sSubSup>
                    <m:d>
                      <m:dPr>
                        <m:ctrlPr>
                          <a:rPr lang="zh-CN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zh-CN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b="1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b>
                            <m:r>
                              <a:rPr lang="en-US" altLang="zh-CN" sz="1800" b="1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𝐬</m:t>
                            </m:r>
                          </m:sub>
                        </m:sSub>
                      </m:e>
                    </m:d>
                    <m:r>
                      <a:rPr lang="en-US" altLang="zh-CN" sz="180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zh-CN" altLang="zh-CN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sSub>
                          <m:sSubPr>
                            <m:ctrlPr>
                              <a:rPr lang="zh-CN" altLang="zh-CN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altLang="zh-CN" sz="1800">
                            <a:latin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zh-CN" altLang="zh-CN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1800">
                                <a:latin typeface="Cambria Math" panose="02040503050406030204" pitchFamily="18" charset="0"/>
                              </a:rPr>
                              <m:t>x</m:t>
                            </m:r>
                          </m:sub>
                        </m:sSub>
                      </m:sup>
                    </m:sSup>
                    <m:r>
                      <a:rPr lang="en-US" altLang="zh-CN" sz="1800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altLang="en-US" sz="1800" dirty="0"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endParaRPr lang="en-US" altLang="en-US" sz="1800" dirty="0"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endParaRPr>
              </a:p>
              <a:p>
                <a:r>
                  <a:rPr lang="en-US" altLang="zh-CN" sz="1800" dirty="0"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t</a:t>
                </a:r>
                <a:r>
                  <a:rPr lang="en-US" altLang="en-US" sz="1800" dirty="0"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hen the vectors are added and sent into the S4 module:</a:t>
                </a:r>
              </a:p>
              <a:p>
                <a:endParaRPr lang="en-US" altLang="en-US" sz="1800" dirty="0"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CN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800" b="1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𝐡</m:t>
                          </m:r>
                        </m:e>
                        <m:sub>
                          <m:r>
                            <a:rPr lang="en-US" altLang="zh-CN" sz="18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𝑠</m:t>
                          </m:r>
                          <m:r>
                            <a:rPr lang="en-US" altLang="zh-CN" sz="180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altLang="zh-CN" sz="18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𝑟</m:t>
                          </m:r>
                        </m:sup>
                      </m:sSubSup>
                      <m:r>
                        <a:rPr lang="en-US" altLang="zh-CN" sz="1800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CN" sz="1800" i="1"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CN" sz="1800"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altLang="zh-CN" sz="1800"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m:t>4</m:t>
                      </m:r>
                      <m:r>
                        <m:rPr>
                          <m:nor/>
                        </m:rPr>
                        <a:rPr lang="en-US" altLang="zh-CN" sz="1800"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m:t>Block</m:t>
                      </m:r>
                      <m:r>
                        <m:rPr>
                          <m:nor/>
                        </m:rPr>
                        <a:rPr lang="en-US" altLang="zh-CN" sz="1800" i="1"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zh-CN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zh-CN" altLang="zh-CN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zh-CN" altLang="zh-CN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800" b="1" i="1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𝐡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sup>
                              </m:sSubSup>
                              <m:r>
                                <a:rPr lang="en-US" altLang="zh-CN" sz="1800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ReLU</m:t>
                              </m:r>
                              <m:r>
                                <a:rPr lang="en-US" altLang="zh-CN" sz="1800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⁡</m:t>
                              </m:r>
                              <m:d>
                                <m:dPr>
                                  <m:ctrlPr>
                                    <a:rPr lang="zh-CN" altLang="zh-CN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zh-CN" altLang="zh-CN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b="1" i="1"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𝐖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altLang="zh-CN" sz="18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⋅</m:t>
                                  </m:r>
                                  <m:sSub>
                                    <m:sSubPr>
                                      <m:ctrlPr>
                                        <a:rPr lang="zh-CN" altLang="zh-CN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b="1" i="1"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𝐱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altLang="zh-CN" sz="18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⊕</m:t>
                                  </m:r>
                                  <m:sSub>
                                    <m:sSubPr>
                                      <m:ctrlPr>
                                        <a:rPr lang="zh-CN" altLang="zh-CN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b="1" i="1"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𝐛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CN" sz="180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⊕</m:t>
                          </m:r>
                          <m:sSub>
                            <m:sSubPr>
                              <m:ctrlPr>
                                <a:rPr lang="zh-CN" altLang="zh-CN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1" i="1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𝐞</m:t>
                              </m:r>
                            </m:e>
                            <m:sub>
                              <m:r>
                                <a:rPr lang="en-US" altLang="zh-CN" sz="1800" b="1" i="1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𝐭</m:t>
                              </m:r>
                            </m:sub>
                          </m:sSub>
                        </m:e>
                      </m:d>
                      <m:r>
                        <a:rPr lang="en-US" altLang="zh-CN" sz="180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zh-CN" altLang="zh-CN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sSub>
                            <m:sSubPr>
                              <m:ctrlPr>
                                <a:rPr lang="zh-CN" altLang="zh-CN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altLang="zh-CN" sz="1800">
                              <a:latin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zh-CN" altLang="zh-CN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sub>
                          </m:sSub>
                        </m:sup>
                      </m:sSup>
                      <m:r>
                        <a:rPr lang="en-US" altLang="zh-CN" sz="1800" b="0" i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altLang="en-US" sz="1800" dirty="0"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endParaRPr>
              </a:p>
              <a:p>
                <a:endParaRPr lang="en-US" altLang="en-US" sz="1800" dirty="0"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1FB1D0F1-E244-51D8-D195-B012150CEF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14" y="1237059"/>
                <a:ext cx="6712004" cy="4600234"/>
              </a:xfrm>
              <a:prstGeom prst="rect">
                <a:avLst/>
              </a:prstGeom>
              <a:blipFill>
                <a:blip r:embed="rId3"/>
                <a:stretch>
                  <a:fillRect l="-566" t="-551" r="-5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3">
            <a:extLst>
              <a:ext uri="{FF2B5EF4-FFF2-40B4-BE49-F238E27FC236}">
                <a16:creationId xmlns:a16="http://schemas.microsoft.com/office/drawing/2014/main" id="{21C2FFAD-C815-4A11-E231-B584E0191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6191" y="976324"/>
            <a:ext cx="4110500" cy="529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635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2155428-6C52-8A8A-EA49-51BCFA4841B8}"/>
              </a:ext>
            </a:extLst>
          </p:cNvPr>
          <p:cNvSpPr txBox="1"/>
          <p:nvPr/>
        </p:nvSpPr>
        <p:spPr>
          <a:xfrm>
            <a:off x="74218" y="16934"/>
            <a:ext cx="995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  <a:r>
              <a:rPr lang="zh-CN" alt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zh-CN" alt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zh-CN" alt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Models</a:t>
            </a:r>
            <a:endParaRPr lang="en-US" sz="4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EEF146E-C2B6-C13A-3406-3B1F33997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8" y="958695"/>
            <a:ext cx="7772400" cy="537424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7B8C03C-EBB9-C189-76EF-C25C5BB7BAA6}"/>
              </a:ext>
            </a:extLst>
          </p:cNvPr>
          <p:cNvSpPr txBox="1"/>
          <p:nvPr/>
        </p:nvSpPr>
        <p:spPr>
          <a:xfrm>
            <a:off x="7977956" y="1397675"/>
            <a:ext cx="41100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" altLang="zh-CN" sz="1800" dirty="0">
              <a:solidFill>
                <a:srgbClr val="1F1F1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" altLang="zh-CN" sz="180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They define a </a:t>
            </a:r>
            <a:r>
              <a:rPr lang="en" altLang="zh-C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Markov chain of diffusion steps</a:t>
            </a:r>
            <a:r>
              <a:rPr lang="en" altLang="zh-CN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80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80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slowly add random noise to data and then learn to</a:t>
            </a:r>
            <a:r>
              <a:rPr lang="zh-CN" altLang="en-US" sz="1800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80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reverse the diffusion process to construct desired</a:t>
            </a:r>
            <a:r>
              <a:rPr lang="zh-CN" altLang="en-US" sz="1800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80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data samples from the noise.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2CC601B-699B-DACA-1223-3D6A580AF7CC}"/>
              </a:ext>
            </a:extLst>
          </p:cNvPr>
          <p:cNvSpPr/>
          <p:nvPr/>
        </p:nvSpPr>
        <p:spPr>
          <a:xfrm>
            <a:off x="8211448" y="1032466"/>
            <a:ext cx="3432449" cy="457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D6BF21F-C065-31F0-0BB2-F6E218330789}"/>
              </a:ext>
            </a:extLst>
          </p:cNvPr>
          <p:cNvSpPr txBox="1"/>
          <p:nvPr/>
        </p:nvSpPr>
        <p:spPr>
          <a:xfrm>
            <a:off x="9233448" y="1058207"/>
            <a:ext cx="1388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</a:t>
            </a:r>
            <a:r>
              <a:rPr kumimoji="1"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Idea</a:t>
            </a:r>
            <a:endParaRPr kumimoji="1" lang="en" altLang="zh-C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DF17DFC-8E09-1736-0F79-245806E9E90C}"/>
              </a:ext>
            </a:extLst>
          </p:cNvPr>
          <p:cNvSpPr txBox="1"/>
          <p:nvPr/>
        </p:nvSpPr>
        <p:spPr>
          <a:xfrm>
            <a:off x="7977956" y="4045467"/>
            <a:ext cx="41100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80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Unlike GANs (</a:t>
            </a:r>
            <a:r>
              <a:rPr lang="en" altLang="zh-C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adversarial</a:t>
            </a:r>
            <a:r>
              <a:rPr lang="en" altLang="zh-CN" sz="180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VAEs (</a:t>
            </a:r>
            <a:r>
              <a:rPr lang="en" altLang="zh-C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variational approximation</a:t>
            </a:r>
            <a:r>
              <a:rPr lang="en" altLang="zh-CN" sz="180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or Flows (</a:t>
            </a:r>
            <a:r>
              <a:rPr lang="en" altLang="zh-C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invertible mappings</a:t>
            </a:r>
            <a:r>
              <a:rPr lang="en" altLang="zh-CN" sz="180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Diffusion models lean to de-noise. The generative model iteratively refines noise back into a clear data sample, rather than mapping spaces directly or maximizing lower bounds in single passes.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766DDDB-1ACF-27DE-E59A-89B33618309E}"/>
              </a:ext>
            </a:extLst>
          </p:cNvPr>
          <p:cNvSpPr/>
          <p:nvPr/>
        </p:nvSpPr>
        <p:spPr>
          <a:xfrm>
            <a:off x="8211448" y="3445347"/>
            <a:ext cx="3432449" cy="457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5BE86B5-6220-12AD-EA41-0085C88153D6}"/>
              </a:ext>
            </a:extLst>
          </p:cNvPr>
          <p:cNvSpPr txBox="1"/>
          <p:nvPr/>
        </p:nvSpPr>
        <p:spPr>
          <a:xfrm>
            <a:off x="9087179" y="3491469"/>
            <a:ext cx="16809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</a:t>
            </a:r>
            <a:r>
              <a:rPr kumimoji="1"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Difference</a:t>
            </a:r>
            <a:endParaRPr kumimoji="1" lang="en" altLang="zh-C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274B773D-649A-4C1F-6232-6EAF141EF10B}"/>
              </a:ext>
            </a:extLst>
          </p:cNvPr>
          <p:cNvCxnSpPr>
            <a:cxnSpLocks/>
          </p:cNvCxnSpPr>
          <p:nvPr/>
        </p:nvCxnSpPr>
        <p:spPr>
          <a:xfrm>
            <a:off x="7846618" y="1058207"/>
            <a:ext cx="0" cy="5295584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图片 31">
            <a:extLst>
              <a:ext uri="{FF2B5EF4-FFF2-40B4-BE49-F238E27FC236}">
                <a16:creationId xmlns:a16="http://schemas.microsoft.com/office/drawing/2014/main" id="{78A4F79F-A775-BBA5-FAC2-FA19F409C6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1"/>
          <a:stretch/>
        </p:blipFill>
        <p:spPr>
          <a:xfrm>
            <a:off x="8689709" y="875390"/>
            <a:ext cx="543739" cy="5923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226DE473-5B02-2D45-8499-C46DB342DD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1" t="13701" b="9586"/>
          <a:stretch/>
        </p:blipFill>
        <p:spPr>
          <a:xfrm>
            <a:off x="10794485" y="3395524"/>
            <a:ext cx="505373" cy="45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2717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>
            <a:extLst>
              <a:ext uri="{FF2B5EF4-FFF2-40B4-BE49-F238E27FC236}">
                <a16:creationId xmlns:a16="http://schemas.microsoft.com/office/drawing/2014/main" id="{6C7E573C-A15F-4C08-ADFC-E7FE2A05BC76}"/>
              </a:ext>
            </a:extLst>
          </p:cNvPr>
          <p:cNvSpPr txBox="1"/>
          <p:nvPr/>
        </p:nvSpPr>
        <p:spPr>
          <a:xfrm>
            <a:off x="74218" y="16934"/>
            <a:ext cx="995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4SD Denoising Network Architecture</a:t>
            </a:r>
          </a:p>
        </p:txBody>
      </p:sp>
      <p:sp>
        <p:nvSpPr>
          <p:cNvPr id="2" name="Slide Number Placeholder 33">
            <a:extLst>
              <a:ext uri="{FF2B5EF4-FFF2-40B4-BE49-F238E27FC236}">
                <a16:creationId xmlns:a16="http://schemas.microsoft.com/office/drawing/2014/main" id="{A548F522-3BB3-3FC7-101B-6C029C45C068}"/>
              </a:ext>
            </a:extLst>
          </p:cNvPr>
          <p:cNvSpPr txBox="1">
            <a:spLocks/>
          </p:cNvSpPr>
          <p:nvPr/>
        </p:nvSpPr>
        <p:spPr>
          <a:xfrm>
            <a:off x="8672594" y="6524963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D930033-B2FC-4609-BC0E-7900D15FB984}" type="slidenum">
              <a:rPr lang="en-US" altLang="en-US" smtClean="0">
                <a:latin typeface="Times New Roman"/>
                <a:ea typeface="Times New Roman"/>
                <a:cs typeface="Times New Roman"/>
              </a:rPr>
              <a:pPr/>
              <a:t>40</a:t>
            </a:fld>
            <a:endParaRPr lang="en-US" altLang="en-US">
              <a:latin typeface="Times New Roman"/>
              <a:ea typeface="Times New Roman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1D4EA87C-A73C-A134-ACCE-00AE74379F1D}"/>
                  </a:ext>
                </a:extLst>
              </p:cNvPr>
              <p:cNvSpPr txBox="1"/>
              <p:nvPr/>
            </p:nvSpPr>
            <p:spPr>
              <a:xfrm>
                <a:off x="140222" y="1035099"/>
                <a:ext cx="7759440" cy="50907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en-US" sz="1800" dirty="0"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To </a:t>
                </a:r>
                <a:r>
                  <a:rPr lang="en-US" altLang="en-US" sz="18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learn efficiently on long sequences </a:t>
                </a:r>
                <a:r>
                  <a:rPr lang="en-US" altLang="en-US" sz="1800" dirty="0"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and </a:t>
                </a:r>
                <a:r>
                  <a:rPr lang="en-US" altLang="en-US" sz="18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mitigate vanishing gradients</a:t>
                </a:r>
                <a:r>
                  <a:rPr lang="en-US" altLang="en-US" sz="1800" dirty="0"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, residual layers are introduced:</a:t>
                </a:r>
              </a:p>
              <a:p>
                <a:endParaRPr lang="en-US" altLang="en-US" sz="1800" dirty="0"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b="1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𝐡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CN" sz="18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𝑟</m:t>
                        </m:r>
                      </m:sup>
                    </m:sSubSup>
                    <m:r>
                      <a:rPr lang="en-US" altLang="zh-CN" sz="1800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CN" sz="1800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Conv</m:t>
                    </m:r>
                    <m:r>
                      <a:rPr lang="en-US" altLang="zh-CN" sz="1800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1</m:t>
                    </m:r>
                    <m:sSubSup>
                      <m:sSubSupPr>
                        <m:ctrlPr>
                          <a:rPr lang="zh-CN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i="1" smtClean="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18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𝑟</m:t>
                        </m:r>
                      </m:sup>
                    </m:sSubSup>
                    <m:d>
                      <m:dPr>
                        <m:ctrlPr>
                          <a:rPr lang="zh-CN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zh-CN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800" b="1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𝐡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𝑡𝑠</m:t>
                            </m:r>
                          </m:sub>
                          <m:sup>
                            <m:r>
                              <a:rPr lang="en-US" altLang="zh-CN" sz="1800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sup>
                        </m:sSubSup>
                      </m:e>
                    </m:d>
                    <m:r>
                      <a:rPr lang="en-US" altLang="zh-CN" sz="1800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+</m:t>
                    </m:r>
                    <m:sSubSup>
                      <m:sSubSupPr>
                        <m:ctrlPr>
                          <a:rPr lang="zh-CN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b="1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𝐡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CN" sz="18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𝑟</m:t>
                        </m:r>
                        <m:r>
                          <a:rPr lang="en-US" altLang="zh-CN" sz="18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180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altLang="en-US" sz="1800" dirty="0"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 ,</a:t>
                </a:r>
              </a:p>
              <a:p>
                <a:pPr algn="ctr"/>
                <a:endParaRPr lang="en-US" altLang="en-US" sz="1800" dirty="0"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endParaRPr>
              </a:p>
              <a:p>
                <a:r>
                  <a:rPr lang="en-US" altLang="en-US" sz="1800" dirty="0"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After R times S4 layers, the model obtains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800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𝐡</m:t>
                        </m:r>
                      </m:e>
                      <m:sub>
                        <m:r>
                          <a:rPr lang="en-US" altLang="en-US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altLang="en-US" sz="1800" dirty="0"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:</a:t>
                </a:r>
              </a:p>
              <a:p>
                <a:endParaRPr lang="en-US" altLang="en-US" sz="1800" dirty="0"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1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𝐡</m:t>
                          </m:r>
                        </m:e>
                        <m:sub>
                          <m:r>
                            <a:rPr lang="en-US" altLang="zh-CN" sz="18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altLang="zh-CN" sz="1800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grow m:val="on"/>
                          <m:ctrlPr>
                            <a:rPr lang="zh-CN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18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𝑟</m:t>
                          </m:r>
                        </m:sub>
                        <m:sup>
                          <m:r>
                            <a:rPr lang="en-US" altLang="zh-CN" sz="18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𝑅</m:t>
                          </m:r>
                        </m:sup>
                        <m:e>
                          <m:r>
                            <a:rPr lang="en-US" altLang="zh-CN" sz="180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 </m:t>
                          </m:r>
                        </m:e>
                      </m:nary>
                      <m:sSubSup>
                        <m:sSubSupPr>
                          <m:ctrlPr>
                            <a:rPr lang="zh-CN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800" b="1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𝐡</m:t>
                          </m:r>
                        </m:e>
                        <m:sub>
                          <m:r>
                            <a:rPr lang="en-US" altLang="zh-CN" sz="18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𝑜</m:t>
                          </m:r>
                        </m:sub>
                        <m:sup>
                          <m:r>
                            <a:rPr lang="en-US" altLang="zh-CN" sz="18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𝑟</m:t>
                          </m:r>
                        </m:sup>
                      </m:sSubSup>
                      <m:r>
                        <a:rPr lang="en-US" altLang="zh-CN" sz="1800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zh-CN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ℝ</m:t>
                          </m:r>
                        </m:e>
                        <m:sup>
                          <m:sSub>
                            <m:sSubPr>
                              <m:ctrlPr>
                                <a:rPr lang="zh-CN" altLang="zh-CN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altLang="zh-CN" sz="180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zh-CN" altLang="zh-CN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1800" b="1" i="1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𝐬</m:t>
                              </m:r>
                            </m:sub>
                          </m:sSub>
                        </m:sup>
                      </m:sSup>
                      <m:r>
                        <a:rPr lang="en-US" altLang="zh-CN" sz="1800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,</m:t>
                      </m:r>
                    </m:oMath>
                  </m:oMathPara>
                </a14:m>
                <a:endParaRPr lang="en-US" altLang="en-US" sz="1800" dirty="0"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endParaRPr>
              </a:p>
              <a:p>
                <a:r>
                  <a:rPr lang="en-US" altLang="en-US" sz="1800" dirty="0"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A final multilayer perception (MLP) layer and residual layer produce the final output: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1" i="1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𝐲</m:t>
                      </m:r>
                      <m:r>
                        <a:rPr lang="en-US" altLang="zh-CN" sz="1800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1800" b="1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1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altLang="zh-CN" sz="1800" b="1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𝒕</m:t>
                          </m:r>
                        </m:sub>
                      </m:sSub>
                      <m:r>
                        <a:rPr lang="en-US" altLang="zh-CN" sz="1800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zh-CN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zh-CN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1" i="1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altLang="zh-CN" sz="180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zh-CN" altLang="zh-CN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1" i="1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altLang="zh-CN" sz="180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⊕</m:t>
                          </m:r>
                          <m:sSub>
                            <m:sSubPr>
                              <m:ctrlPr>
                                <a:rPr lang="zh-CN" altLang="zh-CN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1" i="1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𝐛</m:t>
                              </m:r>
                            </m:e>
                            <m:sub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en-US" altLang="zh-CN" sz="1800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,</m:t>
                      </m:r>
                    </m:oMath>
                  </m:oMathPara>
                </a14:m>
                <a:endParaRPr lang="en-US" altLang="en-US" sz="1800" dirty="0"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endParaRPr>
              </a:p>
              <a:p>
                <a:pPr algn="ctr"/>
                <a:endParaRPr lang="en-US" altLang="en-US" sz="1800" dirty="0"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endParaRPr>
              </a:p>
              <a:p>
                <a:r>
                  <a:rPr lang="en-US" altLang="en-US" sz="1800" dirty="0"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Here, y is the denoising-network output,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1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𝐱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altLang="zh-CN" sz="18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180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en-US" sz="1800" dirty="0"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 is obtained as follows: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1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altLang="zh-CN" sz="18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altLang="zh-CN" sz="18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zh-CN" sz="180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1800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80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zh-CN" altLang="zh-CN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1800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zh-CN" altLang="zh-CN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d>
                        <m:dPr>
                          <m:ctrlPr>
                            <a:rPr lang="zh-CN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zh-CN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1" i="1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altLang="zh-CN" sz="18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zh-CN" altLang="zh-CN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zh-CN" altLang="zh-CN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zh-CN" altLang="zh-CN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18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zh-CN" altLang="zh-CN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  <m:r>
                            <a:rPr lang="en-US" altLang="zh-CN" sz="1800" b="1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𝐲</m:t>
                          </m:r>
                        </m:e>
                      </m:d>
                      <m:r>
                        <a:rPr lang="en-US" altLang="zh-CN" sz="1800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zh-CN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zh-CN" altLang="en-US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18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zh-CN" alt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18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CN" sz="18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zh-CN" alt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zh-CN" alt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rad>
                      <m:r>
                        <a:rPr lang="zh-CN" altLang="en-US" sz="1800" i="1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zh-CN" sz="1800" b="1" i="1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𝐳</m:t>
                      </m:r>
                      <m:r>
                        <a:rPr lang="en-US" altLang="zh-CN" sz="1800" b="1" i="1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,  </m:t>
                      </m:r>
                      <m:r>
                        <a:rPr lang="en-US" altLang="zh-CN" sz="1800" b="1" i="1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𝒛</m:t>
                      </m:r>
                      <m:r>
                        <a:rPr lang="en-US" altLang="zh-CN" sz="1800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∼</m:t>
                      </m:r>
                      <m:r>
                        <a:rPr lang="en-US" altLang="zh-CN" sz="1800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𝒩</m:t>
                      </m:r>
                      <m:r>
                        <a:rPr lang="en-US" altLang="zh-CN" sz="1800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zh-CN" sz="1800" b="1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altLang="zh-CN" sz="1800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altLang="zh-CN" sz="1800" b="1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𝐈</m:t>
                      </m:r>
                      <m:r>
                        <a:rPr lang="en-US" altLang="zh-CN" sz="1800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1800" dirty="0"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1D4EA87C-A73C-A134-ACCE-00AE74379F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222" y="1035099"/>
                <a:ext cx="7759440" cy="5090753"/>
              </a:xfrm>
              <a:prstGeom prst="rect">
                <a:avLst/>
              </a:prstGeom>
              <a:blipFill>
                <a:blip r:embed="rId3"/>
                <a:stretch>
                  <a:fillRect l="-654" t="-4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C738978F-A1D4-8F94-1D04-6374F6D06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6191" y="976324"/>
            <a:ext cx="4110500" cy="529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87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>
            <a:extLst>
              <a:ext uri="{FF2B5EF4-FFF2-40B4-BE49-F238E27FC236}">
                <a16:creationId xmlns:a16="http://schemas.microsoft.com/office/drawing/2014/main" id="{6C7E573C-A15F-4C08-ADFC-E7FE2A05BC76}"/>
              </a:ext>
            </a:extLst>
          </p:cNvPr>
          <p:cNvSpPr txBox="1"/>
          <p:nvPr/>
        </p:nvSpPr>
        <p:spPr>
          <a:xfrm>
            <a:off x="74218" y="16934"/>
            <a:ext cx="995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Multi-Step Diffusion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2833155-3FE6-EA85-2248-14D24AB39A54}"/>
              </a:ext>
            </a:extLst>
          </p:cNvPr>
          <p:cNvSpPr txBox="1"/>
          <p:nvPr/>
        </p:nvSpPr>
        <p:spPr>
          <a:xfrm>
            <a:off x="817424" y="822915"/>
            <a:ext cx="102870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dirty="0">
                <a:latin typeface="Times New Roman"/>
                <a:ea typeface="Times New Roman"/>
                <a:cs typeface="Times New Roman"/>
              </a:rPr>
              <a:t>To capture both shared global patterns among </a:t>
            </a:r>
            <a:r>
              <a:rPr lang="en-US" altLang="en-US" sz="18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similar households </a:t>
            </a:r>
            <a:r>
              <a:rPr lang="en-US" altLang="en-US" sz="1800" dirty="0">
                <a:latin typeface="Times New Roman"/>
                <a:ea typeface="Times New Roman"/>
                <a:cs typeface="Times New Roman"/>
              </a:rPr>
              <a:t>and </a:t>
            </a:r>
            <a:r>
              <a:rPr lang="en-US" altLang="en-US" sz="18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household-specific characteristics</a:t>
            </a:r>
            <a:r>
              <a:rPr lang="en-US" altLang="en-US" sz="1800" dirty="0">
                <a:latin typeface="Times New Roman"/>
                <a:ea typeface="Times New Roman"/>
                <a:cs typeface="Times New Roman"/>
              </a:rPr>
              <a:t>, we use </a:t>
            </a:r>
            <a:r>
              <a:rPr lang="en-US" altLang="en-US" sz="1800" b="1" dirty="0">
                <a:latin typeface="Times New Roman"/>
                <a:ea typeface="Times New Roman"/>
                <a:cs typeface="Times New Roman"/>
              </a:rPr>
              <a:t>two diffusion models</a:t>
            </a:r>
            <a:r>
              <a:rPr lang="en-US" altLang="en-US" sz="1800" dirty="0">
                <a:latin typeface="Times New Roman"/>
                <a:ea typeface="Times New Roman"/>
                <a:cs typeface="Times New Roman"/>
              </a:rPr>
              <a:t>: a global diffusion model and a personalized diffusion model. They work together to generate synthetic </a:t>
            </a:r>
            <a:r>
              <a:rPr lang="en-US" altLang="en-US" sz="1800" b="1" dirty="0">
                <a:latin typeface="Times New Roman"/>
                <a:ea typeface="Times New Roman"/>
                <a:cs typeface="Times New Roman"/>
              </a:rPr>
              <a:t>load curves</a:t>
            </a:r>
            <a:r>
              <a:rPr lang="en-US" altLang="en-US" sz="1800" dirty="0">
                <a:latin typeface="Times New Roman"/>
                <a:ea typeface="Times New Roman"/>
                <a:cs typeface="Times New Roman"/>
              </a:rPr>
              <a:t>.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6FA77F5-C8D6-B716-63A1-B2352B305832}"/>
              </a:ext>
            </a:extLst>
          </p:cNvPr>
          <p:cNvSpPr txBox="1"/>
          <p:nvPr/>
        </p:nvSpPr>
        <p:spPr>
          <a:xfrm>
            <a:off x="682811" y="4436085"/>
            <a:ext cx="105562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dirty="0">
                <a:latin typeface="Times New Roman"/>
                <a:ea typeface="Times New Roman"/>
                <a:cs typeface="Times New Roman"/>
              </a:rPr>
              <a:t>The global diffusion model captures </a:t>
            </a:r>
            <a:r>
              <a:rPr lang="en-US" altLang="en-US" sz="18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overall trends and load distributions for households </a:t>
            </a:r>
            <a:r>
              <a:rPr lang="en-US" altLang="en-US" sz="1800" dirty="0">
                <a:latin typeface="Times New Roman"/>
                <a:ea typeface="Times New Roman"/>
                <a:cs typeface="Times New Roman"/>
              </a:rPr>
              <a:t>with similar socio-demographic attributes.</a:t>
            </a:r>
          </a:p>
          <a:p>
            <a:endParaRPr lang="en-US" altLang="en-US" sz="1800" dirty="0">
              <a:latin typeface="Times New Roman"/>
              <a:ea typeface="Times New Roman"/>
              <a:cs typeface="Times New Roman"/>
            </a:endParaRPr>
          </a:p>
          <a:p>
            <a:r>
              <a:rPr lang="en-US" altLang="en-US" sz="1800" dirty="0">
                <a:latin typeface="Times New Roman"/>
                <a:ea typeface="Times New Roman"/>
                <a:cs typeface="Times New Roman"/>
              </a:rPr>
              <a:t>The </a:t>
            </a:r>
            <a:r>
              <a:rPr lang="en-US" altLang="en-US" sz="18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personalized diffusion model </a:t>
            </a:r>
            <a:r>
              <a:rPr lang="en-US" altLang="en-US" sz="1800" dirty="0">
                <a:latin typeface="Times New Roman"/>
                <a:ea typeface="Times New Roman"/>
                <a:cs typeface="Times New Roman"/>
              </a:rPr>
              <a:t>focuses on household-specific load characteristics</a:t>
            </a:r>
            <a:r>
              <a:rPr lang="en-US" altLang="zh-CN" sz="1800" dirty="0">
                <a:latin typeface="Times New Roman"/>
                <a:ea typeface="Times New Roman"/>
                <a:cs typeface="Times New Roman"/>
              </a:rPr>
              <a:t>,</a:t>
            </a:r>
            <a:r>
              <a:rPr lang="zh-CN" altLang="en-US" sz="1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1800" dirty="0">
                <a:latin typeface="Times New Roman"/>
                <a:ea typeface="Times New Roman"/>
                <a:cs typeface="Times New Roman"/>
              </a:rPr>
              <a:t>which</a:t>
            </a:r>
            <a:r>
              <a:rPr lang="zh-CN" altLang="en-US" sz="1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1800" dirty="0">
                <a:latin typeface="Times New Roman"/>
                <a:ea typeface="Times New Roman"/>
                <a:cs typeface="Times New Roman"/>
              </a:rPr>
              <a:t>can</a:t>
            </a:r>
            <a:r>
              <a:rPr lang="zh-CN" altLang="en-US" sz="1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1800" dirty="0">
                <a:latin typeface="Times New Roman"/>
                <a:ea typeface="Times New Roman"/>
                <a:cs typeface="Times New Roman"/>
              </a:rPr>
              <a:t>be</a:t>
            </a:r>
            <a:r>
              <a:rPr lang="zh-CN" altLang="en-US" sz="1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1800" dirty="0">
                <a:latin typeface="Times New Roman"/>
                <a:ea typeface="Times New Roman"/>
                <a:cs typeface="Times New Roman"/>
              </a:rPr>
              <a:t>defined</a:t>
            </a:r>
            <a:r>
              <a:rPr lang="zh-CN" altLang="en-US" sz="1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1800" dirty="0">
                <a:latin typeface="Times New Roman"/>
                <a:ea typeface="Times New Roman"/>
                <a:cs typeface="Times New Roman"/>
              </a:rPr>
              <a:t>as:</a:t>
            </a:r>
            <a:endParaRPr lang="en-US" altLang="en-US" sz="1800" dirty="0">
              <a:latin typeface="Times New Roman"/>
              <a:ea typeface="Times New Roman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66B2093-CB47-7DC5-AC86-94696BD35305}"/>
                  </a:ext>
                </a:extLst>
              </p:cNvPr>
              <p:cNvSpPr txBox="1"/>
              <p:nvPr/>
            </p:nvSpPr>
            <p:spPr>
              <a:xfrm>
                <a:off x="2306832" y="5614642"/>
                <a:ext cx="7578336" cy="1117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zh-CN" altLang="zh-CN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zh-CN" altLang="zh-CN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b="1" i="1"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altLang="zh-CN" sz="1800" i="1"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US" altLang="zh-CN" sz="1800" i="1"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1800"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1800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∣</m:t>
                        </m:r>
                        <m:sSub>
                          <m:sSubPr>
                            <m:ctrlPr>
                              <a:rPr lang="zh-CN" altLang="zh-CN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b="1" i="1"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altLang="zh-CN" sz="1800" i="1"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altLang="zh-CN" sz="1800" smtClean="0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zh-CN" altLang="zh-CN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1800" i="1">
                                  <a:effectLst/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𝒩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zh-CN" altLang="zh-CN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zh-CN" altLang="zh-CN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b="1" i="1">
                                          <a:effectLst/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𝐱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effectLst/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altLang="zh-CN" sz="1800" i="1">
                                          <a:effectLst/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sz="1800">
                                          <a:effectLst/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sz="1800">
                                      <a:effectLst/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;</m:t>
                                  </m:r>
                                  <m:sSub>
                                    <m:sSubPr>
                                      <m:ctrlPr>
                                        <a:rPr lang="zh-CN" altLang="zh-CN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b="1" i="1">
                                          <a:effectLst/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𝝁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zh-CN" altLang="zh-CN" i="1"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</m:sub>
                                  </m:sSub>
                                  <m:d>
                                    <m:dPr>
                                      <m:ctrlPr>
                                        <a:rPr lang="zh-CN" altLang="zh-CN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zh-CN" altLang="zh-CN" i="1"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𝐱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altLang="zh-CN" sz="1800">
                                          <a:effectLst/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sz="1800" i="1">
                                          <a:effectLst/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altLang="zh-CN" sz="1800">
                                          <a:effectLst/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sz="1800" b="1" i="1">
                                          <a:effectLst/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𝐬</m:t>
                                      </m:r>
                                    </m:e>
                                  </m:d>
                                  <m:r>
                                    <a:rPr lang="en-US" altLang="zh-CN" sz="1800">
                                      <a:effectLst/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zh-CN" altLang="zh-CN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b="1" i="1">
                                          <a:effectLst/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𝚺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zh-CN" altLang="zh-CN" i="1"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</m:sub>
                                  </m:sSub>
                                  <m:d>
                                    <m:dPr>
                                      <m:ctrlPr>
                                        <a:rPr lang="zh-CN" altLang="zh-CN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zh-CN" altLang="zh-CN" i="1"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𝐱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altLang="zh-CN" sz="1800">
                                          <a:effectLst/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sz="1800" i="1">
                                          <a:effectLst/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altLang="zh-CN" sz="1800">
                                          <a:effectLst/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sz="1800" b="1" i="1">
                                          <a:effectLst/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𝐬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altLang="zh-CN" sz="1800">
                                  <a:effectLst/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altLang="zh-CN" sz="1800" i="1">
                                  <a:effectLst/>
                                  <a:latin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altLang="zh-CN" sz="1800">
                                  <a:effectLst/>
                                  <a:latin typeface="Georgia" panose="02040502050405020303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for</m:t>
                              </m:r>
                              <m:r>
                                <m:rPr>
                                  <m:nor/>
                                </m:rPr>
                                <a:rPr lang="en-US" altLang="zh-CN" sz="1800" i="1">
                                  <a:effectLst/>
                                  <a:latin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zh-CN" sz="1800" i="1">
                                  <a:effectLst/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  <m:r>
                                <a:rPr lang="en-US" altLang="zh-CN" sz="1800">
                                  <a:effectLst/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sSub>
                                <m:sSubPr>
                                  <m:ctrlPr>
                                    <a:rPr lang="zh-CN" altLang="zh-CN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>
                                      <a:effectLst/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effectLst/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altLang="zh-CN" sz="1800" i="1">
                                  <a:effectLst/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𝒩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zh-CN" altLang="zh-CN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zh-CN" altLang="zh-CN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b="1" i="1">
                                          <a:effectLst/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𝐱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effectLst/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altLang="zh-CN" sz="1800" i="1">
                                          <a:effectLst/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sz="1800">
                                          <a:effectLst/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sz="1800">
                                      <a:effectLst/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;</m:t>
                                  </m:r>
                                  <m:sSub>
                                    <m:sSubPr>
                                      <m:ctrlPr>
                                        <a:rPr lang="zh-CN" altLang="zh-CN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b="1" i="1">
                                          <a:effectLst/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𝝁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zh-CN" altLang="zh-CN" i="1"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𝑝</m:t>
                                          </m:r>
                                        </m:sub>
                                      </m:sSub>
                                    </m:sub>
                                  </m:sSub>
                                  <m:d>
                                    <m:dPr>
                                      <m:ctrlPr>
                                        <a:rPr lang="zh-CN" altLang="zh-CN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zh-CN" altLang="zh-CN" i="1"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𝐱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altLang="zh-CN" sz="1800">
                                          <a:effectLst/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sz="1800" i="1">
                                          <a:effectLst/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altLang="zh-CN" sz="1800">
                                          <a:effectLst/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sz="1800" b="1" i="1">
                                          <a:effectLst/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𝐬</m:t>
                                      </m:r>
                                      <m:r>
                                        <a:rPr lang="en-US" altLang="zh-CN" sz="1800">
                                          <a:effectLst/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sz="1800" b="1" i="1">
                                          <a:effectLst/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𝐦</m:t>
                                      </m:r>
                                    </m:e>
                                  </m:d>
                                  <m:r>
                                    <a:rPr lang="en-US" altLang="zh-CN" sz="1800">
                                      <a:effectLst/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zh-CN" altLang="zh-CN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b="1" i="1">
                                          <a:effectLst/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𝚺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zh-CN" altLang="zh-CN" i="1"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𝑝</m:t>
                                          </m:r>
                                        </m:sub>
                                      </m:sSub>
                                    </m:sub>
                                  </m:sSub>
                                  <m:d>
                                    <m:dPr>
                                      <m:ctrlPr>
                                        <a:rPr lang="zh-CN" altLang="zh-CN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zh-CN" altLang="zh-CN" i="1"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𝐱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altLang="zh-CN" sz="1800">
                                          <a:effectLst/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sz="1800" i="1">
                                          <a:effectLst/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altLang="zh-CN" sz="1800">
                                          <a:effectLst/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sz="1800" b="1" i="1">
                                          <a:effectLst/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𝐬</m:t>
                                      </m:r>
                                      <m:r>
                                        <a:rPr lang="en-US" altLang="zh-CN" sz="1800">
                                          <a:effectLst/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sz="1800" b="1" i="1">
                                          <a:effectLst/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𝐦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altLang="zh-CN" sz="1800">
                                  <a:effectLst/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altLang="zh-CN" sz="1800" i="1">
                                  <a:effectLst/>
                                  <a:latin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altLang="zh-CN" sz="1800">
                                  <a:effectLst/>
                                  <a:latin typeface="Georgia" panose="02040502050405020303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for</m:t>
                              </m:r>
                              <m:r>
                                <m:rPr>
                                  <m:nor/>
                                </m:rPr>
                                <a:rPr lang="en-US" altLang="zh-CN" sz="1800" i="1">
                                  <a:effectLst/>
                                  <a:latin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zh-CN" sz="1800" i="1">
                                  <a:effectLst/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  <m:r>
                                <a:rPr lang="en-US" altLang="zh-CN" sz="1800">
                                  <a:effectLst/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sSub>
                                <m:sSubPr>
                                  <m:ctrlPr>
                                    <a:rPr lang="zh-CN" altLang="zh-CN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>
                                      <a:effectLst/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effectLst/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altLang="zh-CN" sz="1800">
                                  <a:effectLst/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en-US" dirty="0">
                    <a:effectLst/>
                    <a:latin typeface="Times New Roman"/>
                    <a:ea typeface="Times New Roman"/>
                    <a:cs typeface="Times New Roman"/>
                  </a:rPr>
                  <a:t> </a:t>
                </a:r>
                <a:endParaRPr lang="en-US" altLang="en-US" dirty="0">
                  <a:latin typeface="Times New Roman"/>
                  <a:ea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66B2093-CB47-7DC5-AC86-94696BD353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6832" y="5614642"/>
                <a:ext cx="7578336" cy="1117998"/>
              </a:xfrm>
              <a:prstGeom prst="rect">
                <a:avLst/>
              </a:prstGeom>
              <a:blipFill>
                <a:blip r:embed="rId3"/>
                <a:stretch>
                  <a:fillRect t="-164773" b="-2147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A897E37A-D39F-AEE6-1C02-762EB2FDF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6435" y="1679167"/>
            <a:ext cx="6988978" cy="278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835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C7F3A1D1-4145-9AF8-141C-AA70CC405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6191" y="976324"/>
            <a:ext cx="4110500" cy="5297134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6C7E573C-A15F-4C08-ADFC-E7FE2A05BC76}"/>
              </a:ext>
            </a:extLst>
          </p:cNvPr>
          <p:cNvSpPr txBox="1"/>
          <p:nvPr/>
        </p:nvSpPr>
        <p:spPr>
          <a:xfrm>
            <a:off x="74218" y="16934"/>
            <a:ext cx="995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Adversarial Training</a:t>
            </a:r>
          </a:p>
        </p:txBody>
      </p:sp>
      <p:sp>
        <p:nvSpPr>
          <p:cNvPr id="2" name="Slide Number Placeholder 33">
            <a:extLst>
              <a:ext uri="{FF2B5EF4-FFF2-40B4-BE49-F238E27FC236}">
                <a16:creationId xmlns:a16="http://schemas.microsoft.com/office/drawing/2014/main" id="{DC71B193-B834-A8EA-A610-9675A83A4350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D930033-B2FC-4609-BC0E-7900D15FB984}" type="slidenum">
              <a:rPr lang="en-US" altLang="en-US" smtClean="0">
                <a:latin typeface="Times New Roman"/>
                <a:ea typeface="Times New Roman"/>
                <a:cs typeface="Times New Roman"/>
              </a:rPr>
              <a:pPr/>
              <a:t>42</a:t>
            </a:fld>
            <a:endParaRPr lang="en-US" altLang="en-US">
              <a:latin typeface="Times New Roman"/>
              <a:ea typeface="Times New Roman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99AF4EA5-E6C8-1D0A-908A-8A8AE68DF585}"/>
                  </a:ext>
                </a:extLst>
              </p:cNvPr>
              <p:cNvSpPr txBox="1"/>
              <p:nvPr/>
            </p:nvSpPr>
            <p:spPr>
              <a:xfrm>
                <a:off x="148281" y="933803"/>
                <a:ext cx="6965213" cy="52971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en-US" sz="1800" dirty="0"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Fast Gradient Method (FGM) as adversarial training to improve fairness for disadvantaged groups. FGM adds small perturbations to their socio-aware conditions, </a:t>
                </a:r>
                <a:r>
                  <a:rPr lang="en-US" altLang="en-US" sz="18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encouraging the model to focus on these attributes.</a:t>
                </a:r>
              </a:p>
              <a:p>
                <a:endParaRPr lang="en-US" altLang="en-US" sz="1800" dirty="0"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endParaRPr>
              </a:p>
              <a:p>
                <a:r>
                  <a:rPr lang="en-US" altLang="en-US" sz="1800" dirty="0"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First, we run a forward pass to compute loss </a:t>
                </a:r>
                <a14:m>
                  <m:oMath xmlns:m="http://schemas.openxmlformats.org/officeDocument/2006/math">
                    <m:r>
                      <a:rPr lang="en-US" altLang="zh-CN" sz="1800" i="1" smtClean="0">
                        <a:latin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US" altLang="en-US" sz="1800" dirty="0"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 and the input gradient. Then we </a:t>
                </a:r>
                <a:r>
                  <a:rPr lang="en-US" altLang="en-US" sz="18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compute the perturbation and modify the socio-aware condition embeddings of disadvantaged groups:</a:t>
                </a:r>
              </a:p>
              <a:p>
                <a:endParaRPr lang="en-US" altLang="en-US" sz="1800" dirty="0" err="1"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CN" altLang="zh-CN" sz="1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800" b="1" i="1">
                              <a:latin typeface="Cambria Math" panose="02040503050406030204" pitchFamily="18" charset="0"/>
                            </a:rPr>
                            <m:t>𝐞</m:t>
                          </m:r>
                        </m:e>
                        <m:sub>
                          <m:r>
                            <a:rPr lang="en-US" altLang="zh-CN" sz="1800" b="1" i="1">
                              <a:latin typeface="Cambria Math" panose="02040503050406030204" pitchFamily="18" charset="0"/>
                            </a:rPr>
                            <m:t>𝐬</m:t>
                          </m:r>
                        </m:sub>
                        <m:sup>
                          <m:sSup>
                            <m:sSupPr>
                              <m:ctrlPr>
                                <a:rPr lang="zh-CN" altLang="zh-CN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bSup>
                      <m:r>
                        <a:rPr lang="en-US" altLang="zh-CN" sz="180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zh-CN" altLang="zh-CN" sz="1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800" b="1" i="1">
                              <a:latin typeface="Cambria Math" panose="02040503050406030204" pitchFamily="18" charset="0"/>
                            </a:rPr>
                            <m:t>𝐞</m:t>
                          </m:r>
                        </m:e>
                        <m:sub>
                          <m:r>
                            <a:rPr lang="en-US" altLang="zh-CN" sz="1800" b="1" i="1">
                              <a:latin typeface="Cambria Math" panose="02040503050406030204" pitchFamily="18" charset="0"/>
                            </a:rPr>
                            <m:t>𝐬</m:t>
                          </m:r>
                        </m:sub>
                        <m:sup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bSup>
                      <m:r>
                        <a:rPr lang="en-US" altLang="zh-CN" sz="180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1800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zh-CN" sz="180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zh-CN" altLang="zh-CN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18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sSub>
                            <m:sSubPr>
                              <m:ctrlPr>
                                <a:rPr lang="zh-CN" altLang="zh-CN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1" i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altLang="zh-CN" sz="180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18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800" b="1" i="1">
                              <a:latin typeface="Cambria Math" panose="02040503050406030204" pitchFamily="18" charset="0"/>
                            </a:rPr>
                            <m:t>𝝐</m:t>
                          </m:r>
                          <m:r>
                            <a:rPr lang="en-US" altLang="zh-CN" sz="18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sz="18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800" b="1" i="1">
                              <a:latin typeface="Cambria Math" panose="02040503050406030204" pitchFamily="18" charset="0"/>
                            </a:rPr>
                            <m:t>𝐬</m:t>
                          </m:r>
                        </m:sub>
                      </m:sSub>
                      <m:r>
                        <a:rPr lang="en-US" altLang="zh-CN" sz="1800" i="1">
                          <a:latin typeface="Cambria Math" panose="02040503050406030204" pitchFamily="18" charset="0"/>
                        </a:rPr>
                        <m:t>ℒ</m:t>
                      </m:r>
                    </m:oMath>
                  </m:oMathPara>
                </a14:m>
                <a:endParaRPr lang="en-US" altLang="en-US" sz="1800" dirty="0"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endParaRPr>
              </a:p>
              <a:p>
                <a:r>
                  <a:rPr lang="en-US" altLang="en-US" sz="1800" dirty="0" err="1"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Here,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1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b="1" i="1">
                            <a:latin typeface="Cambria Math" panose="02040503050406030204" pitchFamily="18" charset="0"/>
                          </a:rPr>
                          <m:t>𝐞</m:t>
                        </m:r>
                      </m:e>
                      <m:sub>
                        <m:r>
                          <a:rPr lang="en-US" altLang="zh-CN" sz="1800" b="1" i="1">
                            <a:latin typeface="Cambria Math" panose="02040503050406030204" pitchFamily="18" charset="0"/>
                          </a:rPr>
                          <m:t>𝐬</m:t>
                        </m:r>
                      </m:sub>
                      <m:sup>
                        <m:sSup>
                          <m:sSupPr>
                            <m:ctrlPr>
                              <a:rPr lang="zh-CN" altLang="zh-CN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p>
                    </m:sSubSup>
                    <m:r>
                      <a:rPr lang="en-US" altLang="zh-CN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1800" dirty="0" err="1"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is the perturbed embedding, and </a:t>
                </a:r>
                <a14:m>
                  <m:oMath xmlns:m="http://schemas.openxmlformats.org/officeDocument/2006/math">
                    <m:r>
                      <a:rPr lang="en-US" altLang="zh-CN" sz="1800" i="1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altLang="en-US" sz="1800" dirty="0" err="1"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 is the perturbation magnitude. </a:t>
                </a:r>
                <a:r>
                  <a:rPr lang="en-US" altLang="en-US" sz="1800" dirty="0"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The same idea can be defined as adding a perturbation to the original condition 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zh-CN" altLang="zh-CN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b="1" i="1">
                              <a:latin typeface="Cambria Math" panose="02040503050406030204" pitchFamily="18" charset="0"/>
                            </a:rPr>
                            <m:t>𝐬</m:t>
                          </m:r>
                        </m:e>
                        <m:sup>
                          <m:sSup>
                            <m:sSupPr>
                              <m:ctrlPr>
                                <a:rPr lang="zh-CN" altLang="zh-CN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p>
                      <m:r>
                        <a:rPr lang="en-US" altLang="zh-CN" sz="18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zh-CN" altLang="zh-CN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b="1" i="1">
                              <a:latin typeface="Cambria Math" panose="02040503050406030204" pitchFamily="18" charset="0"/>
                            </a:rPr>
                            <m:t>𝐬</m:t>
                          </m:r>
                        </m:e>
                        <m:sup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r>
                        <a:rPr lang="en-US" altLang="zh-CN" sz="180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1800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zh-CN" sz="180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zh-CN" altLang="zh-CN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18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sSub>
                            <m:sSubPr>
                              <m:ctrlPr>
                                <a:rPr lang="zh-CN" altLang="zh-CN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1" i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altLang="zh-CN" sz="180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18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800" b="1" i="1">
                              <a:latin typeface="Cambria Math" panose="02040503050406030204" pitchFamily="18" charset="0"/>
                            </a:rPr>
                            <m:t>𝝐</m:t>
                          </m:r>
                          <m:r>
                            <a:rPr lang="en-US" altLang="zh-CN" sz="18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sz="18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800" b="1" i="1">
                              <a:latin typeface="Cambria Math" panose="02040503050406030204" pitchFamily="18" charset="0"/>
                            </a:rPr>
                            <m:t>𝐬</m:t>
                          </m:r>
                        </m:sub>
                      </m:sSub>
                      <m:r>
                        <a:rPr lang="en-US" altLang="zh-CN" sz="1800" i="1">
                          <a:latin typeface="Cambria Math" panose="02040503050406030204" pitchFamily="18" charset="0"/>
                        </a:rPr>
                        <m:t>ℒ</m:t>
                      </m:r>
                    </m:oMath>
                  </m:oMathPara>
                </a14:m>
                <a:endParaRPr lang="en-US" altLang="en-US" sz="1800" dirty="0"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1" i="1">
                            <a:latin typeface="Cambria Math" panose="02040503050406030204" pitchFamily="18" charset="0"/>
                          </a:rPr>
                          <m:t>𝐬</m:t>
                        </m:r>
                      </m:e>
                      <m:sup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US" altLang="zh-CN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1800" dirty="0"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denotes the socio-aware condition for disadvantaged groups,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1" i="1">
                            <a:latin typeface="Cambria Math" panose="02040503050406030204" pitchFamily="18" charset="0"/>
                          </a:rPr>
                          <m:t>𝐬</m:t>
                        </m:r>
                      </m:e>
                      <m:sup>
                        <m:sSup>
                          <m:sSupPr>
                            <m:ctrlPr>
                              <a:rPr lang="zh-CN" altLang="zh-CN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p>
                    </m:sSup>
                    <m:r>
                      <a:rPr lang="en-US" altLang="zh-CN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1800" dirty="0"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denotes the perturbed condition.</a:t>
                </a:r>
              </a:p>
              <a:p>
                <a:endParaRPr lang="en-US" altLang="en-US" sz="1800" dirty="0"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endParaRPr>
              </a:p>
              <a:p>
                <a:r>
                  <a:rPr lang="en-US" altLang="en-US" sz="1800" dirty="0"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After obtaining perturbed data, we run another forward pass to compute </a:t>
                </a:r>
                <a14:m>
                  <m:oMath xmlns:m="http://schemas.openxmlformats.org/officeDocument/2006/math">
                    <m:r>
                      <a:rPr lang="en-US" altLang="zh-CN" sz="1800" i="1" smtClean="0">
                        <a:latin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US" altLang="en-US" sz="1800" dirty="0"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</a:rPr>
                  <a:t> and its gradient.</a:t>
                </a: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99AF4EA5-E6C8-1D0A-908A-8A8AE68DF5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81" y="933803"/>
                <a:ext cx="6965213" cy="5297156"/>
              </a:xfrm>
              <a:prstGeom prst="rect">
                <a:avLst/>
              </a:prstGeom>
              <a:blipFill>
                <a:blip r:embed="rId4"/>
                <a:stretch>
                  <a:fillRect l="-727" t="-478" b="-9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1D4CC136-A8B2-B31D-6B4E-FAF9169CE373}"/>
              </a:ext>
            </a:extLst>
          </p:cNvPr>
          <p:cNvSpPr/>
          <p:nvPr/>
        </p:nvSpPr>
        <p:spPr>
          <a:xfrm>
            <a:off x="8710863" y="1730147"/>
            <a:ext cx="1254494" cy="64008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en-US"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163090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>
            <a:extLst>
              <a:ext uri="{FF2B5EF4-FFF2-40B4-BE49-F238E27FC236}">
                <a16:creationId xmlns:a16="http://schemas.microsoft.com/office/drawing/2014/main" id="{6C7E573C-A15F-4C08-ADFC-E7FE2A05BC76}"/>
              </a:ext>
            </a:extLst>
          </p:cNvPr>
          <p:cNvSpPr txBox="1"/>
          <p:nvPr/>
        </p:nvSpPr>
        <p:spPr>
          <a:xfrm>
            <a:off x="74218" y="16934"/>
            <a:ext cx="995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Experimental Comparison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9E3A306-87C8-877B-762C-A5950185F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401" y="1362162"/>
            <a:ext cx="9173190" cy="251408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9C3A047-C587-BD60-4EA1-D259D9DF6099}"/>
              </a:ext>
            </a:extLst>
          </p:cNvPr>
          <p:cNvSpPr txBox="1"/>
          <p:nvPr/>
        </p:nvSpPr>
        <p:spPr>
          <a:xfrm>
            <a:off x="1886076" y="3852887"/>
            <a:ext cx="8419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dirty="0">
                <a:latin typeface="Times New Roman"/>
                <a:ea typeface="Times New Roman"/>
                <a:cs typeface="Times New Roman"/>
              </a:rPr>
              <a:t>Comparison of real electricity-use data and average generated data from different models.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019FB04-741D-C1F5-BA12-076A5C4663BA}"/>
              </a:ext>
            </a:extLst>
          </p:cNvPr>
          <p:cNvSpPr txBox="1"/>
          <p:nvPr/>
        </p:nvSpPr>
        <p:spPr>
          <a:xfrm>
            <a:off x="413886" y="4315464"/>
            <a:ext cx="1126155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 err="1">
                <a:latin typeface="Times New Roman"/>
                <a:ea typeface="Times New Roman"/>
                <a:cs typeface="Times New Roman"/>
              </a:rPr>
              <a:t>SocialDiff</a:t>
            </a:r>
            <a:r>
              <a:rPr lang="en-US" altLang="en-US" sz="2000" dirty="0">
                <a:latin typeface="Times New Roman"/>
                <a:ea typeface="Times New Roman"/>
                <a:cs typeface="Times New Roman"/>
              </a:rPr>
              <a:t> performs better than other models by combining global and personalized diffusion to capture </a:t>
            </a:r>
            <a:r>
              <a:rPr lang="en-US" altLang="en-US" sz="20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both overall trends and individual details.</a:t>
            </a:r>
            <a:endParaRPr lang="en-US" altLang="en-US" sz="2000" dirty="0">
              <a:latin typeface="Times New Roman"/>
              <a:ea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 err="1">
                <a:latin typeface="Times New Roman"/>
                <a:ea typeface="Times New Roman"/>
                <a:cs typeface="Times New Roman"/>
              </a:rPr>
              <a:t>TimeGAN</a:t>
            </a:r>
            <a:r>
              <a:rPr lang="en-US" altLang="en-US" sz="2000" dirty="0">
                <a:latin typeface="Times New Roman"/>
                <a:ea typeface="Times New Roman"/>
                <a:cs typeface="Times New Roman"/>
              </a:rPr>
              <a:t> relies on adversarial training, which can be unstable and prone to mode collapse.</a:t>
            </a:r>
            <a:r>
              <a:rPr lang="zh-CN" altLang="en-US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en-US" sz="2000" dirty="0">
                <a:latin typeface="Times New Roman"/>
                <a:ea typeface="Times New Roman"/>
                <a:cs typeface="Times New Roman"/>
              </a:rPr>
              <a:t>VAEGAN captures the overall distribution but is weak on high-frequency details, so generated data lack realistic fine-grained behavior.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Times New Roman"/>
                <a:ea typeface="Times New Roman"/>
                <a:cs typeface="Times New Roman"/>
              </a:rPr>
              <a:t>For globally averaged electricity-use data, the global diffusion model performs better than SocialDiff.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C3EB30F-AEC7-33BF-C698-E2A3B68C4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151" y="853288"/>
            <a:ext cx="10769691" cy="61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268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>
            <a:extLst>
              <a:ext uri="{FF2B5EF4-FFF2-40B4-BE49-F238E27FC236}">
                <a16:creationId xmlns:a16="http://schemas.microsoft.com/office/drawing/2014/main" id="{6C7E573C-A15F-4C08-ADFC-E7FE2A05BC76}"/>
              </a:ext>
            </a:extLst>
          </p:cNvPr>
          <p:cNvSpPr txBox="1"/>
          <p:nvPr/>
        </p:nvSpPr>
        <p:spPr>
          <a:xfrm>
            <a:off x="74218" y="16934"/>
            <a:ext cx="995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Experimental Comparison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F2D92D7-EC2F-11B7-A6AF-59C7DAEA1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059" y="1096621"/>
            <a:ext cx="5383098" cy="175613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FDD1377-0EBD-9856-14B6-20F333BD5D06}"/>
              </a:ext>
            </a:extLst>
          </p:cNvPr>
          <p:cNvSpPr txBox="1"/>
          <p:nvPr/>
        </p:nvSpPr>
        <p:spPr>
          <a:xfrm>
            <a:off x="3433257" y="4438413"/>
            <a:ext cx="6396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dirty="0">
                <a:latin typeface="Times New Roman"/>
                <a:ea typeface="Times New Roman"/>
                <a:cs typeface="Times New Roman"/>
              </a:rPr>
              <a:t>Real and generated data for four individual households.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6879767-A5C1-E491-6189-F1399A093D5A}"/>
              </a:ext>
            </a:extLst>
          </p:cNvPr>
          <p:cNvSpPr txBox="1"/>
          <p:nvPr/>
        </p:nvSpPr>
        <p:spPr>
          <a:xfrm>
            <a:off x="420356" y="4814912"/>
            <a:ext cx="11655952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Times New Roman"/>
                <a:ea typeface="Times New Roman"/>
                <a:cs typeface="Times New Roman"/>
              </a:rPr>
              <a:t>At the individual-user level, the global diffusion model </a:t>
            </a:r>
            <a:r>
              <a:rPr lang="en-US" altLang="en-US" sz="20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captures overall trends but lacks household-level specificity</a:t>
            </a:r>
            <a:r>
              <a:rPr lang="en-US" altLang="en-US" sz="2000" dirty="0">
                <a:latin typeface="Times New Roman"/>
                <a:ea typeface="Times New Roman"/>
                <a:cs typeface="Times New Roman"/>
              </a:rPr>
              <a:t>. The personalized model captures household details but aligns less well with global trends.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dirty="0">
              <a:latin typeface="Times New Roman"/>
              <a:ea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 err="1">
                <a:latin typeface="Times New Roman"/>
                <a:ea typeface="Times New Roman"/>
                <a:cs typeface="Times New Roman"/>
              </a:rPr>
              <a:t>Soci</a:t>
            </a:r>
            <a:r>
              <a:rPr lang="en-US" altLang="zh-CN" sz="2000" dirty="0" err="1">
                <a:latin typeface="Times New Roman"/>
                <a:ea typeface="Times New Roman"/>
                <a:cs typeface="Times New Roman"/>
              </a:rPr>
              <a:t>al</a:t>
            </a:r>
            <a:r>
              <a:rPr lang="en-US" altLang="en-US" sz="2000" dirty="0" err="1">
                <a:latin typeface="Times New Roman"/>
                <a:ea typeface="Times New Roman"/>
                <a:cs typeface="Times New Roman"/>
              </a:rPr>
              <a:t>Diff</a:t>
            </a:r>
            <a:r>
              <a:rPr lang="en-US" altLang="en-US" sz="2000" dirty="0">
                <a:latin typeface="Times New Roman"/>
                <a:ea typeface="Times New Roman"/>
                <a:cs typeface="Times New Roman"/>
              </a:rPr>
              <a:t> first generates the overall pattern and then refines individual details, helping capture peak behavior and seasonal information. It therefore outperforms all baselines in both generalization and personalization.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C3B3C2D-D24C-9486-7B5E-C61BB2DA0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492" y="1108483"/>
            <a:ext cx="5383098" cy="175613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5909D4E-EAD8-AF5C-E880-0861DD7B8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7408" y="2682277"/>
            <a:ext cx="5375929" cy="17489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D192CF2-F5D6-5073-D14E-776758A806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492" y="2682276"/>
            <a:ext cx="5383098" cy="17561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2254F0E-5D3F-9617-65E1-A57C64C93F3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990" t="51028" r="14506" b="-1435"/>
          <a:stretch/>
        </p:blipFill>
        <p:spPr>
          <a:xfrm>
            <a:off x="2887054" y="805305"/>
            <a:ext cx="8426971" cy="3463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ED31066-3CB0-6592-02A7-1CC8DE1E50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5736" b="60109"/>
          <a:stretch/>
        </p:blipFill>
        <p:spPr>
          <a:xfrm>
            <a:off x="967001" y="814963"/>
            <a:ext cx="1815387" cy="28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383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>
            <a:extLst>
              <a:ext uri="{FF2B5EF4-FFF2-40B4-BE49-F238E27FC236}">
                <a16:creationId xmlns:a16="http://schemas.microsoft.com/office/drawing/2014/main" id="{6C7E573C-A15F-4C08-ADFC-E7FE2A05BC76}"/>
              </a:ext>
            </a:extLst>
          </p:cNvPr>
          <p:cNvSpPr txBox="1"/>
          <p:nvPr/>
        </p:nvSpPr>
        <p:spPr>
          <a:xfrm>
            <a:off x="74218" y="16934"/>
            <a:ext cx="995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Experimental Comparison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C453A78-DAEB-CDD6-9714-AF9CD7931A3C}"/>
              </a:ext>
            </a:extLst>
          </p:cNvPr>
          <p:cNvSpPr txBox="1"/>
          <p:nvPr/>
        </p:nvSpPr>
        <p:spPr>
          <a:xfrm>
            <a:off x="3728141" y="3049172"/>
            <a:ext cx="4735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dirty="0">
                <a:latin typeface="Times New Roman"/>
                <a:ea typeface="Times New Roman"/>
                <a:cs typeface="Times New Roman"/>
              </a:rPr>
              <a:t>Performance under different global-model steps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C9ACCE6-4E7C-331E-D02F-5E3C4794C8E6}"/>
              </a:ext>
            </a:extLst>
          </p:cNvPr>
          <p:cNvSpPr txBox="1"/>
          <p:nvPr/>
        </p:nvSpPr>
        <p:spPr>
          <a:xfrm>
            <a:off x="463412" y="3700298"/>
            <a:ext cx="1126517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/>
                <a:ea typeface="Times New Roman"/>
                <a:cs typeface="Times New Roman"/>
              </a:rPr>
              <a:t>When global-model steps are too small, personalized diffusion dominates: </a:t>
            </a:r>
            <a:r>
              <a:rPr lang="en-US" alt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household behavior appears, but structural consistency and diversity are insufficient</a:t>
            </a:r>
            <a:r>
              <a:rPr lang="en-US" altLang="en-US" sz="2400" dirty="0">
                <a:latin typeface="Times New Roman"/>
                <a:ea typeface="Times New Roman"/>
                <a:cs typeface="Times New Roman"/>
              </a:rPr>
              <a:t>. When steps are too large, the global model dominates and </a:t>
            </a:r>
            <a:r>
              <a:rPr lang="en-US" alt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suppresses individual differences</a:t>
            </a:r>
            <a:r>
              <a:rPr lang="en-US" altLang="en-US" sz="2400" dirty="0">
                <a:latin typeface="Times New Roman"/>
                <a:ea typeface="Times New Roman"/>
                <a:cs typeface="Times New Roman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200" dirty="0">
              <a:latin typeface="Times New Roman"/>
              <a:ea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/>
                <a:ea typeface="Times New Roman"/>
                <a:cs typeface="Times New Roman"/>
              </a:rPr>
              <a:t>When global-model steps exceed 45, the global model dominates the later generation process. Personalized refinement is compressed, </a:t>
            </a:r>
            <a:r>
              <a:rPr lang="en-US" alt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producing over-averaged curves </a:t>
            </a:r>
            <a:r>
              <a:rPr lang="en-US" altLang="en-US" sz="2400" dirty="0">
                <a:latin typeface="Times New Roman"/>
                <a:ea typeface="Times New Roman"/>
                <a:cs typeface="Times New Roman"/>
              </a:rPr>
              <a:t>that </a:t>
            </a:r>
            <a:r>
              <a:rPr lang="en-US" alt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fail to distinguish behaviors </a:t>
            </a:r>
            <a:r>
              <a:rPr lang="en-US" altLang="en-US" sz="2400" dirty="0">
                <a:latin typeface="Times New Roman"/>
                <a:ea typeface="Times New Roman"/>
                <a:cs typeface="Times New Roman"/>
              </a:rPr>
              <a:t>across social-attribute groups.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A79D477-94E8-8B6A-5835-FB65C2FDF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14" y="1133699"/>
            <a:ext cx="5427406" cy="17720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1532D3E-0DBE-2259-222E-997566FF4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133698"/>
            <a:ext cx="5427406" cy="177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878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>
            <a:extLst>
              <a:ext uri="{FF2B5EF4-FFF2-40B4-BE49-F238E27FC236}">
                <a16:creationId xmlns:a16="http://schemas.microsoft.com/office/drawing/2014/main" id="{6C7E573C-A15F-4C08-ADFC-E7FE2A05BC76}"/>
              </a:ext>
            </a:extLst>
          </p:cNvPr>
          <p:cNvSpPr txBox="1"/>
          <p:nvPr/>
        </p:nvSpPr>
        <p:spPr>
          <a:xfrm>
            <a:off x="74218" y="16934"/>
            <a:ext cx="995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Experimental Comparison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78BCAC4-9B99-0EBC-358C-AC3FC02A6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" y="1393862"/>
            <a:ext cx="11628120" cy="203513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DCDF040-7C34-8048-845E-46B4552ACA8D}"/>
              </a:ext>
            </a:extLst>
          </p:cNvPr>
          <p:cNvSpPr txBox="1"/>
          <p:nvPr/>
        </p:nvSpPr>
        <p:spPr>
          <a:xfrm>
            <a:off x="3840480" y="941924"/>
            <a:ext cx="6155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en-US" sz="1800" dirty="0">
                <a:latin typeface="Times New Roman"/>
                <a:ea typeface="Times New Roman"/>
                <a:cs typeface="Times New Roman"/>
              </a:rPr>
              <a:t>Table 3.1 Generation results for disadvantaged groups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1BF53BE-2465-B1D8-A1F5-E606B42AF791}"/>
              </a:ext>
            </a:extLst>
          </p:cNvPr>
          <p:cNvSpPr/>
          <p:nvPr/>
        </p:nvSpPr>
        <p:spPr>
          <a:xfrm>
            <a:off x="1630680" y="1427567"/>
            <a:ext cx="2209800" cy="1988621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en-US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BB33247-3CC1-B454-3210-0F78A6FF85D9}"/>
              </a:ext>
            </a:extLst>
          </p:cNvPr>
          <p:cNvSpPr txBox="1"/>
          <p:nvPr/>
        </p:nvSpPr>
        <p:spPr>
          <a:xfrm>
            <a:off x="562619" y="3636029"/>
            <a:ext cx="1080080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SocialDiff</a:t>
            </a:r>
            <a:r>
              <a:rPr lang="en-US" alt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outperforms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TimeGAN</a:t>
            </a:r>
            <a:r>
              <a:rPr lang="en-US" alt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and VAEGAN </a:t>
            </a:r>
            <a:r>
              <a:rPr lang="en-US" altLang="en-US" sz="2400" dirty="0">
                <a:latin typeface="Times New Roman"/>
                <a:ea typeface="Times New Roman"/>
                <a:cs typeface="Times New Roman"/>
              </a:rPr>
              <a:t>in capturing load patterns of disadvantaged groups, such as low-income households and specific age groups. Its generated data are </a:t>
            </a:r>
            <a:r>
              <a:rPr lang="en-US" alt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more realistic and diverse</a:t>
            </a:r>
            <a:r>
              <a:rPr lang="en-US" altLang="en-US" sz="2400" dirty="0">
                <a:latin typeface="Times New Roman"/>
                <a:ea typeface="Times New Roman"/>
                <a:cs typeface="Times New Roman"/>
              </a:rPr>
              <a:t>, mainly due to FGM.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600" dirty="0">
              <a:latin typeface="Times New Roman"/>
              <a:ea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/>
                <a:ea typeface="Times New Roman"/>
                <a:cs typeface="Times New Roman"/>
              </a:rPr>
              <a:t>By applying small perturbations to socio-aware conditions, FGM </a:t>
            </a:r>
            <a:r>
              <a:rPr lang="en-US" alt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encourages the model to focus on disadvantaged-group features</a:t>
            </a:r>
            <a:r>
              <a:rPr lang="en-US" altLang="en-US" sz="2400" dirty="0">
                <a:latin typeface="Times New Roman"/>
                <a:ea typeface="Times New Roman"/>
                <a:cs typeface="Times New Roman"/>
              </a:rPr>
              <a:t>, improving generation accuracy and fairness.</a:t>
            </a:r>
          </a:p>
        </p:txBody>
      </p:sp>
    </p:spTree>
    <p:extLst>
      <p:ext uri="{BB962C8B-B14F-4D97-AF65-F5344CB8AC3E}">
        <p14:creationId xmlns:p14="http://schemas.microsoft.com/office/powerpoint/2010/main" val="17251219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>
            <a:extLst>
              <a:ext uri="{FF2B5EF4-FFF2-40B4-BE49-F238E27FC236}">
                <a16:creationId xmlns:a16="http://schemas.microsoft.com/office/drawing/2014/main" id="{6C7E573C-A15F-4C08-ADFC-E7FE2A05BC76}"/>
              </a:ext>
            </a:extLst>
          </p:cNvPr>
          <p:cNvSpPr txBox="1"/>
          <p:nvPr/>
        </p:nvSpPr>
        <p:spPr>
          <a:xfrm>
            <a:off x="74218" y="16934"/>
            <a:ext cx="995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Experimental Comparison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39FD539-4937-0941-ACA6-92BA5BC59334}"/>
              </a:ext>
            </a:extLst>
          </p:cNvPr>
          <p:cNvSpPr txBox="1"/>
          <p:nvPr/>
        </p:nvSpPr>
        <p:spPr>
          <a:xfrm>
            <a:off x="574228" y="815609"/>
            <a:ext cx="105155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000" dirty="0">
                <a:latin typeface="Times New Roman"/>
                <a:ea typeface="Times New Roman"/>
                <a:cs typeface="Times New Roman"/>
              </a:rPr>
              <a:t>We evaluate the impact of SocialDiff-generated synthetic data on smart-meter tasks through load forecasting. Synthetic data for disadvantaged groups are added to the training set. The model uses six days of data to predict the seventh day.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42F5D95-C9C8-A797-2808-9E068F498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388" y="1922061"/>
            <a:ext cx="6738286" cy="266314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53253A1-662A-4ED8-11AF-DD17D0242E8C}"/>
              </a:ext>
            </a:extLst>
          </p:cNvPr>
          <p:cNvSpPr txBox="1"/>
          <p:nvPr/>
        </p:nvSpPr>
        <p:spPr>
          <a:xfrm>
            <a:off x="701441" y="4827659"/>
            <a:ext cx="10789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After adding synthetic data</a:t>
            </a:r>
            <a:r>
              <a:rPr lang="en-US" altLang="en-US" sz="2000" dirty="0">
                <a:latin typeface="Times New Roman"/>
                <a:ea typeface="Times New Roman"/>
                <a:cs typeface="Times New Roman"/>
              </a:rPr>
              <a:t>, prediction </a:t>
            </a:r>
            <a:r>
              <a:rPr lang="en-US" altLang="en-US" sz="20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accuracy improves </a:t>
            </a:r>
            <a:r>
              <a:rPr lang="en-US" altLang="en-US" sz="2000" dirty="0">
                <a:latin typeface="Times New Roman"/>
                <a:ea typeface="Times New Roman"/>
                <a:cs typeface="Times New Roman"/>
              </a:rPr>
              <a:t>in most scenarios, with MSE decreasing by up to 4.4%. Employment-status-related synthetic data brings the most significant gain.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Times New Roman"/>
                <a:ea typeface="Times New Roman"/>
                <a:cs typeface="Times New Roman"/>
              </a:rPr>
              <a:t>Synthetic data for people living alone has a smaller effect, likely because such households have simpler and more stable usage patterns.</a:t>
            </a:r>
          </a:p>
        </p:txBody>
      </p:sp>
    </p:spTree>
    <p:extLst>
      <p:ext uri="{BB962C8B-B14F-4D97-AF65-F5344CB8AC3E}">
        <p14:creationId xmlns:p14="http://schemas.microsoft.com/office/powerpoint/2010/main" val="9040108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>
            <a:extLst>
              <a:ext uri="{FF2B5EF4-FFF2-40B4-BE49-F238E27FC236}">
                <a16:creationId xmlns:a16="http://schemas.microsoft.com/office/drawing/2014/main" id="{6C7E573C-A15F-4C08-ADFC-E7FE2A05BC76}"/>
              </a:ext>
            </a:extLst>
          </p:cNvPr>
          <p:cNvSpPr txBox="1"/>
          <p:nvPr/>
        </p:nvSpPr>
        <p:spPr>
          <a:xfrm>
            <a:off x="74218" y="16934"/>
            <a:ext cx="995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of Work 3</a:t>
            </a:r>
          </a:p>
        </p:txBody>
      </p:sp>
      <p:sp>
        <p:nvSpPr>
          <p:cNvPr id="4" name="Slide Number Placeholder 33">
            <a:extLst>
              <a:ext uri="{FF2B5EF4-FFF2-40B4-BE49-F238E27FC236}">
                <a16:creationId xmlns:a16="http://schemas.microsoft.com/office/drawing/2014/main" id="{D22CE371-2282-E555-FAD3-9C5E4ED76CC6}"/>
              </a:ext>
            </a:extLst>
          </p:cNvPr>
          <p:cNvSpPr txBox="1">
            <a:spLocks/>
          </p:cNvSpPr>
          <p:nvPr/>
        </p:nvSpPr>
        <p:spPr>
          <a:xfrm>
            <a:off x="8610600" y="5855607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D930033-B2FC-4609-BC0E-7900D15FB984}" type="slidenum">
              <a:rPr lang="en-US" altLang="en-US" smtClean="0">
                <a:latin typeface="Times New Roman"/>
                <a:ea typeface="Times New Roman"/>
                <a:cs typeface="Times New Roman"/>
              </a:rPr>
              <a:pPr/>
              <a:t>48</a:t>
            </a:fld>
            <a:endParaRPr lang="en-US" altLang="en-US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87D1B-DFD4-3FDA-9D66-9A063825B5C6}"/>
              </a:ext>
            </a:extLst>
          </p:cNvPr>
          <p:cNvSpPr/>
          <p:nvPr/>
        </p:nvSpPr>
        <p:spPr>
          <a:xfrm>
            <a:off x="0" y="4594072"/>
            <a:ext cx="12192000" cy="4254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en-US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83CFA14-5AF7-14C5-7B1D-88C92B85E690}"/>
              </a:ext>
            </a:extLst>
          </p:cNvPr>
          <p:cNvSpPr/>
          <p:nvPr/>
        </p:nvSpPr>
        <p:spPr>
          <a:xfrm>
            <a:off x="0" y="2711682"/>
            <a:ext cx="12192000" cy="4254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en-US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35276C9-CDBF-40F2-6C72-C1070C25029B}"/>
              </a:ext>
            </a:extLst>
          </p:cNvPr>
          <p:cNvSpPr/>
          <p:nvPr/>
        </p:nvSpPr>
        <p:spPr>
          <a:xfrm>
            <a:off x="0" y="966777"/>
            <a:ext cx="12192000" cy="4254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en-US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251E958-2B31-86AC-3CEF-E422BCD4663D}"/>
              </a:ext>
            </a:extLst>
          </p:cNvPr>
          <p:cNvSpPr txBox="1"/>
          <p:nvPr/>
        </p:nvSpPr>
        <p:spPr>
          <a:xfrm>
            <a:off x="293914" y="975769"/>
            <a:ext cx="113483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000" b="1" dirty="0">
                <a:latin typeface="Times New Roman"/>
                <a:ea typeface="Times New Roman"/>
                <a:cs typeface="Times New Roman"/>
              </a:rPr>
              <a:t>1. SocialDiff combines socio-demographic features with two-step diffusion for high-quality generation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2FD031D-3A57-DB47-99E9-C92F0C61F2BC}"/>
              </a:ext>
            </a:extLst>
          </p:cNvPr>
          <p:cNvSpPr txBox="1"/>
          <p:nvPr/>
        </p:nvSpPr>
        <p:spPr>
          <a:xfrm>
            <a:off x="-156461" y="1672574"/>
            <a:ext cx="99921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Wingdings" pitchFamily="2" charset="2"/>
              <a:buChar char="u"/>
            </a:pPr>
            <a:r>
              <a:rPr lang="en-US" altLang="en-US" sz="2000" dirty="0">
                <a:latin typeface="Times New Roman"/>
                <a:ea typeface="Times New Roman"/>
                <a:cs typeface="Times New Roman"/>
              </a:rPr>
              <a:t>Using socio-demographic attributes and two-step diffusion, </a:t>
            </a:r>
            <a:r>
              <a:rPr lang="en-US" altLang="en-US" sz="2000" dirty="0" err="1">
                <a:latin typeface="Times New Roman"/>
                <a:ea typeface="Times New Roman"/>
                <a:cs typeface="Times New Roman"/>
              </a:rPr>
              <a:t>SocialDiff</a:t>
            </a:r>
            <a:r>
              <a:rPr lang="en-US" altLang="en-US" sz="2000" dirty="0">
                <a:latin typeface="Times New Roman"/>
                <a:ea typeface="Times New Roman"/>
                <a:cs typeface="Times New Roman"/>
              </a:rPr>
              <a:t> generates realistic and diverse synthetic residential electricity data and helps alleviate data imbalance.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9994827-4C71-B8D6-1AFC-62F8AD61F8F1}"/>
              </a:ext>
            </a:extLst>
          </p:cNvPr>
          <p:cNvSpPr txBox="1"/>
          <p:nvPr/>
        </p:nvSpPr>
        <p:spPr>
          <a:xfrm>
            <a:off x="293913" y="2706217"/>
            <a:ext cx="96338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000" b="1" dirty="0">
                <a:latin typeface="Times New Roman"/>
                <a:ea typeface="Times New Roman"/>
                <a:cs typeface="Times New Roman"/>
              </a:rPr>
              <a:t>2. Disadvantaged-group generation helps correct estimation bias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00E85BB-19CB-AA72-019B-54C6BFB9F640}"/>
              </a:ext>
            </a:extLst>
          </p:cNvPr>
          <p:cNvSpPr txBox="1"/>
          <p:nvPr/>
        </p:nvSpPr>
        <p:spPr>
          <a:xfrm>
            <a:off x="293914" y="4594072"/>
            <a:ext cx="63354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000" b="1" dirty="0">
                <a:latin typeface="Times New Roman"/>
                <a:ea typeface="Times New Roman"/>
                <a:cs typeface="Times New Roman"/>
              </a:rPr>
              <a:t>3. It improves downstream load forecasting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B47EBA6-49AF-4C10-248D-171869585775}"/>
              </a:ext>
            </a:extLst>
          </p:cNvPr>
          <p:cNvSpPr txBox="1"/>
          <p:nvPr/>
        </p:nvSpPr>
        <p:spPr>
          <a:xfrm>
            <a:off x="-156461" y="5239065"/>
            <a:ext cx="92704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Wingdings" pitchFamily="2" charset="2"/>
              <a:buChar char="u"/>
            </a:pPr>
            <a:r>
              <a:rPr lang="en-US" altLang="en-US" sz="2000" dirty="0">
                <a:latin typeface="Times New Roman"/>
                <a:ea typeface="Times New Roman"/>
                <a:cs typeface="Times New Roman"/>
              </a:rPr>
              <a:t>Synthetic data generated for disadvantaged groups improves downstream-task performance, with MSE improving by up to </a:t>
            </a:r>
            <a:r>
              <a:rPr lang="en-US" alt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4.4%</a:t>
            </a:r>
            <a:r>
              <a:rPr lang="en-US" altLang="en-US" sz="2000" dirty="0">
                <a:latin typeface="Times New Roman"/>
                <a:ea typeface="Times New Roman"/>
                <a:cs typeface="Times New Roman"/>
              </a:rPr>
              <a:t>, showing that SocialDiff can improve generalization and fairness.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501B285-0B8A-556D-25B4-5229F0DFD142}"/>
              </a:ext>
            </a:extLst>
          </p:cNvPr>
          <p:cNvSpPr txBox="1"/>
          <p:nvPr/>
        </p:nvSpPr>
        <p:spPr>
          <a:xfrm>
            <a:off x="-156461" y="3301931"/>
            <a:ext cx="96792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Wingdings" pitchFamily="2" charset="2"/>
              <a:buChar char="u"/>
            </a:pPr>
            <a:r>
              <a:rPr lang="en-US" altLang="en-US" sz="2000" dirty="0">
                <a:latin typeface="Times New Roman"/>
                <a:ea typeface="Times New Roman"/>
                <a:cs typeface="Times New Roman"/>
              </a:rPr>
              <a:t>SocialDiff with socio-demographic features significantly improves generated-data quality, with MMD decreasing by up to </a:t>
            </a:r>
            <a:r>
              <a:rPr lang="en-US" alt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63.59%. </a:t>
            </a:r>
            <a:r>
              <a:rPr lang="en-US" altLang="en-US" sz="2000" dirty="0">
                <a:latin typeface="Times New Roman"/>
                <a:ea typeface="Times New Roman"/>
                <a:cs typeface="Times New Roman"/>
              </a:rPr>
              <a:t>The generated time series better reflect usage patterns of different household groups, especially disadvantaged groups.</a:t>
            </a:r>
          </a:p>
        </p:txBody>
      </p:sp>
      <p:pic>
        <p:nvPicPr>
          <p:cNvPr id="1026" name="Picture 2" descr="Inception - Wikipedia">
            <a:extLst>
              <a:ext uri="{FF2B5EF4-FFF2-40B4-BE49-F238E27FC236}">
                <a16:creationId xmlns:a16="http://schemas.microsoft.com/office/drawing/2014/main" id="{934C0DED-108B-F5BA-A638-2272B5448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245" y="2114528"/>
            <a:ext cx="2794000" cy="414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21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AEBFF47A-4954-6FE9-961B-319B5DF1C2C9}"/>
              </a:ext>
            </a:extLst>
          </p:cNvPr>
          <p:cNvSpPr/>
          <p:nvPr/>
        </p:nvSpPr>
        <p:spPr>
          <a:xfrm>
            <a:off x="0" y="3547059"/>
            <a:ext cx="12192000" cy="4254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en-US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287276D-C944-BE42-6803-D696ECC6A012}"/>
              </a:ext>
            </a:extLst>
          </p:cNvPr>
          <p:cNvSpPr/>
          <p:nvPr/>
        </p:nvSpPr>
        <p:spPr>
          <a:xfrm>
            <a:off x="0" y="2366404"/>
            <a:ext cx="12192000" cy="4254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en-US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30EF656-D1D2-C1E3-9511-76914A26D860}"/>
              </a:ext>
            </a:extLst>
          </p:cNvPr>
          <p:cNvSpPr/>
          <p:nvPr/>
        </p:nvSpPr>
        <p:spPr>
          <a:xfrm>
            <a:off x="0" y="901677"/>
            <a:ext cx="12192000" cy="4254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en-US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C7E573C-A15F-4C08-ADFC-E7FE2A05BC76}"/>
              </a:ext>
            </a:extLst>
          </p:cNvPr>
          <p:cNvSpPr txBox="1"/>
          <p:nvPr/>
        </p:nvSpPr>
        <p:spPr>
          <a:xfrm>
            <a:off x="74218" y="16934"/>
            <a:ext cx="995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FA25899-1C41-7B84-CFE7-2959AD025003}"/>
              </a:ext>
            </a:extLst>
          </p:cNvPr>
          <p:cNvSpPr txBox="1"/>
          <p:nvPr/>
        </p:nvSpPr>
        <p:spPr>
          <a:xfrm>
            <a:off x="533400" y="927479"/>
            <a:ext cx="10182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Diffusion models provide a powerful generative framework for wireless and energy systems.</a:t>
            </a:r>
            <a:b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8F8DF49-3C6F-B59A-BCE9-25E61406FB72}"/>
              </a:ext>
            </a:extLst>
          </p:cNvPr>
          <p:cNvSpPr txBox="1"/>
          <p:nvPr/>
        </p:nvSpPr>
        <p:spPr>
          <a:xfrm>
            <a:off x="533400" y="2375347"/>
            <a:ext cx="1018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The MFG-based diffusion perspective opens a new direction for efficient generative modeling.</a:t>
            </a:r>
            <a:endParaRPr lang="en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D36C80B-127F-C17A-F0E6-4D56474DAA7F}"/>
              </a:ext>
            </a:extLst>
          </p:cNvPr>
          <p:cNvSpPr txBox="1"/>
          <p:nvPr/>
        </p:nvSpPr>
        <p:spPr>
          <a:xfrm>
            <a:off x="533400" y="5164751"/>
            <a:ext cx="10182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SocialDiff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uses socio-demographic attributes, global-personalized diffusion, and adversarial fairness enhancement to generate realistic load profiles for disadvantaged communities. The generated synthetic data improves downstream load forecasting and helps reduce data imbalance and estimation bias.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1183D9A-EA62-E368-C8FE-00BE30FF705B}"/>
              </a:ext>
            </a:extLst>
          </p:cNvPr>
          <p:cNvSpPr txBox="1"/>
          <p:nvPr/>
        </p:nvSpPr>
        <p:spPr>
          <a:xfrm>
            <a:off x="533400" y="3571348"/>
            <a:ext cx="109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" altLang="zh-CN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Spatio</a:t>
            </a:r>
            <a:r>
              <a:rPr lang="en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-temporal latent diffusion enables robust UAV radio-map reconstruction from partial observations.</a:t>
            </a:r>
            <a:endParaRPr lang="en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A2D954A-C5CB-A1A5-4638-232635A11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322" y="4001494"/>
            <a:ext cx="1288364" cy="7138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4B1C6A-473A-80B1-2B09-C4C1BBA6CD2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0" y="2290419"/>
            <a:ext cx="2039212" cy="73809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4A5424C-4451-EDA1-3AF8-696069611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3000" y="5709759"/>
            <a:ext cx="1612900" cy="7239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716F1DE4-FB57-1D63-C5BC-1DBB3D49E0AB}"/>
              </a:ext>
            </a:extLst>
          </p:cNvPr>
          <p:cNvSpPr txBox="1"/>
          <p:nvPr/>
        </p:nvSpPr>
        <p:spPr>
          <a:xfrm>
            <a:off x="533400" y="1343094"/>
            <a:ext cx="10182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progressively learning the noise-to-data transformation, they can generate high-quality, diverse, and controllable samples. This makes them suitable for complex scientific data such as radio maps, time-series signals, and residential load profiles.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F65D9E0-0C01-10CE-32AB-C90E77D66254}"/>
              </a:ext>
            </a:extLst>
          </p:cNvPr>
          <p:cNvSpPr txBox="1"/>
          <p:nvPr/>
        </p:nvSpPr>
        <p:spPr>
          <a:xfrm>
            <a:off x="533400" y="2800769"/>
            <a:ext cx="10182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formulating reverse diffusion as an optimal population-level path design problem, the method connects diffusion generation with mean-field games, HJB–FPK dynamics, and saddle-point optimization. 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B333FBB-E673-2F68-3FDF-A416C1A964DD}"/>
              </a:ext>
            </a:extLst>
          </p:cNvPr>
          <p:cNvSpPr txBox="1"/>
          <p:nvPr/>
        </p:nvSpPr>
        <p:spPr>
          <a:xfrm>
            <a:off x="533400" y="3969693"/>
            <a:ext cx="10182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proposed inpainting LDM framework can recover complete radio maps under sparse and complex UAV sensing conditions. 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605115F-65EE-C6BB-1A87-A326D889B27A}"/>
              </a:ext>
            </a:extLst>
          </p:cNvPr>
          <p:cNvSpPr/>
          <p:nvPr/>
        </p:nvSpPr>
        <p:spPr>
          <a:xfrm>
            <a:off x="0" y="4670793"/>
            <a:ext cx="12192000" cy="4254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en-US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9080B21-3B5E-3DD8-ABD7-C6C5A8A6BE8F}"/>
              </a:ext>
            </a:extLst>
          </p:cNvPr>
          <p:cNvSpPr txBox="1"/>
          <p:nvPr/>
        </p:nvSpPr>
        <p:spPr>
          <a:xfrm>
            <a:off x="533400" y="4701623"/>
            <a:ext cx="1018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Socio-aware diffusion improves fairness and practical value in residential load data generation.</a:t>
            </a:r>
            <a:endParaRPr lang="en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2A9D7F25-ED9C-D7AA-0F45-AD56ADDB29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322" y="1371750"/>
            <a:ext cx="850859" cy="85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73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2155428-6C52-8A8A-EA49-51BCFA4841B8}"/>
              </a:ext>
            </a:extLst>
          </p:cNvPr>
          <p:cNvSpPr txBox="1"/>
          <p:nvPr/>
        </p:nvSpPr>
        <p:spPr>
          <a:xfrm>
            <a:off x="74218" y="16934"/>
            <a:ext cx="995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  <a:r>
              <a:rPr lang="zh-CN" alt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zh-CN" alt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Diffusion</a:t>
            </a:r>
            <a:r>
              <a:rPr lang="zh-CN" alt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</a:t>
            </a:r>
            <a:endParaRPr lang="en-US" sz="4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录屏2026-05-18 10.27.39">
            <a:hlinkClick r:id="" action="ppaction://media"/>
            <a:extLst>
              <a:ext uri="{FF2B5EF4-FFF2-40B4-BE49-F238E27FC236}">
                <a16:creationId xmlns:a16="http://schemas.microsoft.com/office/drawing/2014/main" id="{E610AD57-29EB-6AC2-C952-3FE7F7027C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13361" y="1978477"/>
            <a:ext cx="2206698" cy="3224072"/>
          </a:xfrm>
          <a:prstGeom prst="rect">
            <a:avLst/>
          </a:prstGeom>
        </p:spPr>
      </p:pic>
      <p:pic>
        <p:nvPicPr>
          <p:cNvPr id="7" name="录屏2026-05-18 10.26.57">
            <a:hlinkClick r:id="" action="ppaction://media"/>
            <a:extLst>
              <a:ext uri="{FF2B5EF4-FFF2-40B4-BE49-F238E27FC236}">
                <a16:creationId xmlns:a16="http://schemas.microsoft.com/office/drawing/2014/main" id="{85957313-AEC2-445F-6BED-41225AD38C7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50490" y="1978477"/>
            <a:ext cx="2206698" cy="322407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00C1AC3-4CAD-8E38-FE0C-587BBD2F94AF}"/>
              </a:ext>
            </a:extLst>
          </p:cNvPr>
          <p:cNvSpPr txBox="1"/>
          <p:nvPr/>
        </p:nvSpPr>
        <p:spPr>
          <a:xfrm>
            <a:off x="526705" y="2318994"/>
            <a:ext cx="32628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Dye density represents </a:t>
            </a:r>
            <a:r>
              <a:rPr kumimoji="1" lang="en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probability density</a:t>
            </a:r>
          </a:p>
          <a:p>
            <a:endParaRPr kumimoji="1" lang="en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kumimoji="1" lang="en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Goal: </a:t>
            </a:r>
            <a:r>
              <a:rPr kumimoji="1"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structure of probability density</a:t>
            </a:r>
          </a:p>
          <a:p>
            <a:pPr marL="285750" indent="-285750">
              <a:buFont typeface="Wingdings" pitchFamily="2" charset="2"/>
              <a:buChar char="Ø"/>
            </a:pPr>
            <a:endParaRPr kumimoji="1" lang="en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kumimoji="1" lang="en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Observation: </a:t>
            </a:r>
            <a:r>
              <a:rPr kumimoji="1"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Diffusion destroys structure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6774F86-7D01-4CDC-3C5E-867D6327B979}"/>
              </a:ext>
            </a:extLst>
          </p:cNvPr>
          <p:cNvSpPr txBox="1"/>
          <p:nvPr/>
        </p:nvSpPr>
        <p:spPr>
          <a:xfrm>
            <a:off x="631596" y="1492057"/>
            <a:ext cx="21130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</a:t>
            </a:r>
            <a:endParaRPr kumimoji="1"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24BAF42-6AD0-4EA1-184D-81084199DBAB}"/>
              </a:ext>
            </a:extLst>
          </p:cNvPr>
          <p:cNvSpPr txBox="1"/>
          <p:nvPr/>
        </p:nvSpPr>
        <p:spPr>
          <a:xfrm>
            <a:off x="3650490" y="1492057"/>
            <a:ext cx="2525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Uniform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</a:t>
            </a:r>
            <a:endParaRPr kumimoji="1"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F71B171E-3679-13A5-AC7E-89F44A6DD817}"/>
              </a:ext>
            </a:extLst>
          </p:cNvPr>
          <p:cNvCxnSpPr>
            <a:cxnSpLocks/>
          </p:cNvCxnSpPr>
          <p:nvPr/>
        </p:nvCxnSpPr>
        <p:spPr>
          <a:xfrm>
            <a:off x="6400800" y="1482394"/>
            <a:ext cx="0" cy="380843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右箭头 16">
            <a:extLst>
              <a:ext uri="{FF2B5EF4-FFF2-40B4-BE49-F238E27FC236}">
                <a16:creationId xmlns:a16="http://schemas.microsoft.com/office/drawing/2014/main" id="{ADB3F5DF-D505-4579-DF07-DE292796E3FD}"/>
              </a:ext>
            </a:extLst>
          </p:cNvPr>
          <p:cNvSpPr/>
          <p:nvPr/>
        </p:nvSpPr>
        <p:spPr>
          <a:xfrm>
            <a:off x="2744675" y="1604133"/>
            <a:ext cx="905815" cy="20005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EF33B24-B209-5D09-1971-71BC67ED1E4C}"/>
              </a:ext>
            </a:extLst>
          </p:cNvPr>
          <p:cNvSpPr txBox="1"/>
          <p:nvPr/>
        </p:nvSpPr>
        <p:spPr>
          <a:xfrm>
            <a:off x="6496640" y="1492057"/>
            <a:ext cx="2525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Uniform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</a:t>
            </a:r>
            <a:endParaRPr kumimoji="1"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1F1F1F5-5D2E-CE5E-4A72-79DC1C747387}"/>
              </a:ext>
            </a:extLst>
          </p:cNvPr>
          <p:cNvSpPr txBox="1"/>
          <p:nvPr/>
        </p:nvSpPr>
        <p:spPr>
          <a:xfrm>
            <a:off x="10033000" y="1492057"/>
            <a:ext cx="21130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</a:t>
            </a:r>
            <a:endParaRPr kumimoji="1"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右箭头 19">
            <a:extLst>
              <a:ext uri="{FF2B5EF4-FFF2-40B4-BE49-F238E27FC236}">
                <a16:creationId xmlns:a16="http://schemas.microsoft.com/office/drawing/2014/main" id="{0375E96D-5571-BC3E-6381-B2228AE592AF}"/>
              </a:ext>
            </a:extLst>
          </p:cNvPr>
          <p:cNvSpPr/>
          <p:nvPr/>
        </p:nvSpPr>
        <p:spPr>
          <a:xfrm>
            <a:off x="9097398" y="1604133"/>
            <a:ext cx="905815" cy="20005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6496317-59AF-4D60-0EA7-C6F2A6FD4C24}"/>
              </a:ext>
            </a:extLst>
          </p:cNvPr>
          <p:cNvSpPr txBox="1"/>
          <p:nvPr/>
        </p:nvSpPr>
        <p:spPr>
          <a:xfrm>
            <a:off x="9120059" y="2622237"/>
            <a:ext cx="30260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Recover data distribution by starting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uniform distribution and running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dynamics backwards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31DAC2C-61C0-5629-2E8E-26FF5DBD6862}"/>
              </a:ext>
            </a:extLst>
          </p:cNvPr>
          <p:cNvSpPr txBox="1"/>
          <p:nvPr/>
        </p:nvSpPr>
        <p:spPr>
          <a:xfrm>
            <a:off x="422092" y="5271078"/>
            <a:ext cx="11415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Motivation: </a:t>
            </a:r>
            <a:r>
              <a:rPr lang="en" altLang="zh-CN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Estimating small perturbations </a:t>
            </a:r>
            <a:r>
              <a:rPr lang="en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 more tractable than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explicitly describing the full data distribution.</a:t>
            </a:r>
          </a:p>
          <a:p>
            <a:r>
              <a:rPr lang="en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essential idea is to: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systematically and slowly destroy the structure </a:t>
            </a:r>
            <a:r>
              <a:rPr lang="e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a data</a:t>
            </a:r>
            <a:r>
              <a:rPr lang="zh-CN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distribution through an iterative forward diffusion process.</a:t>
            </a:r>
          </a:p>
          <a:p>
            <a:r>
              <a:rPr lang="en" altLang="zh-CN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learn a reverse diffusion process that restores data structure</a:t>
            </a:r>
            <a:r>
              <a:rPr lang="e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yielding a highly flexible and tractable regenerative model.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A3702DA4-B6F8-251A-BE53-B6767EC68E22}"/>
              </a:ext>
            </a:extLst>
          </p:cNvPr>
          <p:cNvSpPr/>
          <p:nvPr/>
        </p:nvSpPr>
        <p:spPr>
          <a:xfrm>
            <a:off x="422092" y="821782"/>
            <a:ext cx="11382828" cy="493190"/>
          </a:xfrm>
          <a:prstGeom prst="rect">
            <a:avLst/>
          </a:prstGeom>
          <a:gradFill flip="none" rotWithShape="1">
            <a:gsLst>
              <a:gs pos="48000">
                <a:srgbClr val="C00000">
                  <a:tint val="23500"/>
                  <a:satMod val="160000"/>
                  <a:alpha val="62879"/>
                </a:srgbClr>
              </a:gs>
              <a:gs pos="0">
                <a:srgbClr val="C00000">
                  <a:tint val="66000"/>
                  <a:satMod val="160000"/>
                  <a:alpha val="61189"/>
                </a:srgbClr>
              </a:gs>
              <a:gs pos="18000">
                <a:srgbClr val="C00000">
                  <a:tint val="44500"/>
                  <a:satMod val="160000"/>
                </a:srgbClr>
              </a:gs>
              <a:gs pos="34000">
                <a:srgbClr val="C00000">
                  <a:tint val="23500"/>
                  <a:satMod val="160000"/>
                  <a:alpha val="62879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5" name="直线连接符 24">
            <a:extLst>
              <a:ext uri="{FF2B5EF4-FFF2-40B4-BE49-F238E27FC236}">
                <a16:creationId xmlns:a16="http://schemas.microsoft.com/office/drawing/2014/main" id="{60B7BD03-551E-ECDD-96EA-19FF618C9F43}"/>
              </a:ext>
            </a:extLst>
          </p:cNvPr>
          <p:cNvCxnSpPr>
            <a:cxnSpLocks/>
          </p:cNvCxnSpPr>
          <p:nvPr/>
        </p:nvCxnSpPr>
        <p:spPr>
          <a:xfrm>
            <a:off x="422093" y="819616"/>
            <a:ext cx="0" cy="49319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4D2F2A71-013D-F765-DFB0-4A609BA6C27A}"/>
              </a:ext>
            </a:extLst>
          </p:cNvPr>
          <p:cNvSpPr txBox="1"/>
          <p:nvPr/>
        </p:nvSpPr>
        <p:spPr>
          <a:xfrm>
            <a:off x="546168" y="879877"/>
            <a:ext cx="11258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b="1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Diffusion models are inspired by </a:t>
            </a:r>
            <a:r>
              <a:rPr lang="en" altLang="zh-C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non-equilibrium</a:t>
            </a:r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thermodynamics</a:t>
            </a:r>
            <a:r>
              <a:rPr lang="en" altLang="zh-CN" sz="1800" b="1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171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5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9EB098-20E7-F913-1524-67060A356F83}"/>
              </a:ext>
            </a:extLst>
          </p:cNvPr>
          <p:cNvSpPr txBox="1"/>
          <p:nvPr/>
        </p:nvSpPr>
        <p:spPr>
          <a:xfrm>
            <a:off x="0" y="0"/>
            <a:ext cx="78281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Thanks and Welcome to Our Lab</a:t>
            </a:r>
          </a:p>
        </p:txBody>
      </p:sp>
      <p:pic>
        <p:nvPicPr>
          <p:cNvPr id="4" name="Picture 3" descr="Two men in kayaks on a river under a bridge&#10;&#10;Description automatically generated">
            <a:extLst>
              <a:ext uri="{FF2B5EF4-FFF2-40B4-BE49-F238E27FC236}">
                <a16:creationId xmlns:a16="http://schemas.microsoft.com/office/drawing/2014/main" id="{EA7ECAAD-BE6A-A19D-0C78-9E8ACEDDA1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14" y="2382393"/>
            <a:ext cx="3093480" cy="2320110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C50EEB0-1A44-AFA1-84AC-D8F4DC963FCA}"/>
              </a:ext>
            </a:extLst>
          </p:cNvPr>
          <p:cNvSpPr txBox="1">
            <a:spLocks/>
          </p:cNvSpPr>
          <p:nvPr/>
        </p:nvSpPr>
        <p:spPr>
          <a:xfrm>
            <a:off x="9335705" y="58229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CBFF3A-E60C-994B-AE6E-D7D0A26F3FC4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7B7B8C-FA18-F293-4DD4-90E7351968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305" y="990600"/>
            <a:ext cx="3251200" cy="2438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FBBDA4-10AF-0D59-C980-B5CF727C6A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986" y="3434766"/>
            <a:ext cx="3094083" cy="23205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76574A-4FC9-BDC8-DBA4-198C7341AB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703" y="3434766"/>
            <a:ext cx="3094083" cy="23205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544347-DDEC-4D70-C5A1-1A1FA3CBE4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60" y="4270965"/>
            <a:ext cx="2639916" cy="15283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B07F08-595E-8931-2D44-98E1FDADE4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505" y="990600"/>
            <a:ext cx="1828800" cy="2438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2629EC-23AD-49DA-3C4B-2A9B7058A43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061" y="2916730"/>
            <a:ext cx="3093481" cy="340455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E346D32-DA61-0C99-D7B7-3C475105DD33}"/>
              </a:ext>
            </a:extLst>
          </p:cNvPr>
          <p:cNvSpPr/>
          <p:nvPr/>
        </p:nvSpPr>
        <p:spPr>
          <a:xfrm>
            <a:off x="5008413" y="5798691"/>
            <a:ext cx="2826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u="sng" kern="0" dirty="0">
                <a:solidFill>
                  <a:srgbClr val="0066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http://</a:t>
            </a:r>
            <a:r>
              <a:rPr lang="en-US" altLang="zh-CN" u="sng" kern="0" dirty="0" err="1">
                <a:solidFill>
                  <a:srgbClr val="0066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wireless.egr.uh.edu</a:t>
            </a:r>
            <a:r>
              <a:rPr lang="en-US" altLang="zh-CN" u="sng" kern="0" dirty="0">
                <a:solidFill>
                  <a:srgbClr val="0066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/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C9FE24-2195-DDD4-7D7E-1C76385478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79197" y="4461242"/>
            <a:ext cx="3147308" cy="189222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49BE36E-C886-987B-2E1F-544B2CF0AD2B}"/>
              </a:ext>
            </a:extLst>
          </p:cNvPr>
          <p:cNvSpPr/>
          <p:nvPr/>
        </p:nvSpPr>
        <p:spPr>
          <a:xfrm>
            <a:off x="5008413" y="6168023"/>
            <a:ext cx="3310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http://www2.egr.uh.edu/~zhan2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DDDDE1-F450-7C27-3A8D-18A2248AA0C2}"/>
              </a:ext>
            </a:extLst>
          </p:cNvPr>
          <p:cNvSpPr txBox="1"/>
          <p:nvPr/>
        </p:nvSpPr>
        <p:spPr>
          <a:xfrm>
            <a:off x="949953" y="5984133"/>
            <a:ext cx="3980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Videos, slides and codes can be found</a:t>
            </a:r>
          </a:p>
        </p:txBody>
      </p:sp>
      <p:pic>
        <p:nvPicPr>
          <p:cNvPr id="16" name="Picture 15" descr="A person holding a rifle&#10;&#10;Description automatically generated with medium confidence">
            <a:extLst>
              <a:ext uri="{FF2B5EF4-FFF2-40B4-BE49-F238E27FC236}">
                <a16:creationId xmlns:a16="http://schemas.microsoft.com/office/drawing/2014/main" id="{F07DC929-5951-1E4C-C756-34DD76A812A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33" y="1023916"/>
            <a:ext cx="2486091" cy="1864568"/>
          </a:xfrm>
          <a:prstGeom prst="rect">
            <a:avLst/>
          </a:prstGeom>
        </p:spPr>
      </p:pic>
      <p:pic>
        <p:nvPicPr>
          <p:cNvPr id="17" name="930138f787c2cd438aa67fa2f95888">
            <a:hlinkClick r:id="" action="ppaction://media"/>
            <a:extLst>
              <a:ext uri="{FF2B5EF4-FFF2-40B4-BE49-F238E27FC236}">
                <a16:creationId xmlns:a16="http://schemas.microsoft.com/office/drawing/2014/main" id="{B6E147DC-BDD2-BDB5-D518-6DE9A36CA7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65325" y="1020837"/>
            <a:ext cx="4281180" cy="240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1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66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100000">
                <p:cTn id="14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圆角矩形 54">
            <a:extLst>
              <a:ext uri="{FF2B5EF4-FFF2-40B4-BE49-F238E27FC236}">
                <a16:creationId xmlns:a16="http://schemas.microsoft.com/office/drawing/2014/main" id="{53BB3893-B97C-3F17-6EDC-AD72A311025E}"/>
              </a:ext>
            </a:extLst>
          </p:cNvPr>
          <p:cNvSpPr/>
          <p:nvPr/>
        </p:nvSpPr>
        <p:spPr>
          <a:xfrm>
            <a:off x="0" y="869007"/>
            <a:ext cx="12192000" cy="425583"/>
          </a:xfrm>
          <a:prstGeom prst="roundRect">
            <a:avLst>
              <a:gd name="adj" fmla="val 0"/>
            </a:avLst>
          </a:prstGeom>
          <a:solidFill>
            <a:srgbClr val="F9E3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圆角矩形 34">
            <a:extLst>
              <a:ext uri="{FF2B5EF4-FFF2-40B4-BE49-F238E27FC236}">
                <a16:creationId xmlns:a16="http://schemas.microsoft.com/office/drawing/2014/main" id="{594BB370-5299-5F74-550A-7C3632586B07}"/>
              </a:ext>
            </a:extLst>
          </p:cNvPr>
          <p:cNvSpPr/>
          <p:nvPr/>
        </p:nvSpPr>
        <p:spPr>
          <a:xfrm>
            <a:off x="87978" y="4466271"/>
            <a:ext cx="9272588" cy="1714486"/>
          </a:xfrm>
          <a:prstGeom prst="roundRect">
            <a:avLst>
              <a:gd name="adj" fmla="val 4225"/>
            </a:avLst>
          </a:prstGeom>
          <a:solidFill>
            <a:srgbClr val="FFEC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3BCDB7C4-5717-4228-32DB-B4BC752D49E6}"/>
              </a:ext>
            </a:extLst>
          </p:cNvPr>
          <p:cNvSpPr/>
          <p:nvPr/>
        </p:nvSpPr>
        <p:spPr>
          <a:xfrm>
            <a:off x="109536" y="1943768"/>
            <a:ext cx="9272588" cy="1550194"/>
          </a:xfrm>
          <a:prstGeom prst="roundRect">
            <a:avLst>
              <a:gd name="adj" fmla="val 4225"/>
            </a:avLst>
          </a:prstGeom>
          <a:solidFill>
            <a:srgbClr val="F0F0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C7E573C-A15F-4C08-ADFC-E7FE2A05BC76}"/>
              </a:ext>
            </a:extLst>
          </p:cNvPr>
          <p:cNvSpPr txBox="1"/>
          <p:nvPr/>
        </p:nvSpPr>
        <p:spPr>
          <a:xfrm>
            <a:off x="74218" y="16934"/>
            <a:ext cx="995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Diffusion Model: Forward and Reverse Process 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450A7DF-3E56-4F1C-E64F-BE8B54C30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34" y="2124018"/>
            <a:ext cx="1003727" cy="10037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FDC8F27-5A51-828C-6654-F9860B184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4427" y="2124018"/>
            <a:ext cx="1003726" cy="10089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DFCCF74-EE6C-B418-9F78-D5E5E58EB7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3878" y="2124017"/>
            <a:ext cx="986599" cy="99171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95D7D10-50A0-6BCE-951F-98C3B7108A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9438" y="2124017"/>
            <a:ext cx="986599" cy="99173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5D6761B-DE4B-976C-5E47-1A2AD85A96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4998" y="2124017"/>
            <a:ext cx="1003171" cy="99797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7600C77-0F82-A35B-20D0-0B30AF44C6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253" y="4574562"/>
            <a:ext cx="1003171" cy="101346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711367D-C3B6-A2E3-9B51-2BF261876D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9438" y="4574563"/>
            <a:ext cx="998053" cy="100839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E804E1C-8D59-B7DD-4512-00B8D38363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75822" y="4574562"/>
            <a:ext cx="1003171" cy="100839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6BDF9D2-4BF1-C83C-7BCC-2CDB74F967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64333" y="4574562"/>
            <a:ext cx="1018791" cy="100839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C3A34A2-B49B-6AC3-9AD0-0DF989D703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825" y="4574562"/>
            <a:ext cx="998578" cy="100372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2A5E8C-AA3A-EC6A-3472-2C69040CF5B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8" t="17542" r="26463" b="5440"/>
          <a:stretch/>
        </p:blipFill>
        <p:spPr>
          <a:xfrm>
            <a:off x="876085" y="1519201"/>
            <a:ext cx="575655" cy="604816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C237F413-3451-5067-4435-939CDB285E3F}"/>
              </a:ext>
            </a:extLst>
          </p:cNvPr>
          <p:cNvSpPr txBox="1"/>
          <p:nvPr/>
        </p:nvSpPr>
        <p:spPr>
          <a:xfrm rot="10800000">
            <a:off x="20746" y="1947705"/>
            <a:ext cx="400110" cy="154625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en-US" altLang="zh-CN" b="1" dirty="0"/>
              <a:t>Forward Process</a:t>
            </a:r>
            <a:endParaRPr kumimoji="1" lang="zh-CN" altLang="en-US" b="1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D2A14508-6B90-1B44-3AF7-F60D092DE68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t="2958" r="2791" b="3196"/>
          <a:stretch/>
        </p:blipFill>
        <p:spPr>
          <a:xfrm>
            <a:off x="1769952" y="2382204"/>
            <a:ext cx="706974" cy="49302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4FCF481-78DB-BDAE-37F0-A34BADAB4F2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t="2958" r="2791" b="3196"/>
          <a:stretch/>
        </p:blipFill>
        <p:spPr>
          <a:xfrm>
            <a:off x="3664036" y="2382204"/>
            <a:ext cx="706974" cy="49302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183BA51-749E-5179-D0FF-AEE10E30F3A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t="2958" r="2791" b="3196"/>
          <a:stretch/>
        </p:blipFill>
        <p:spPr>
          <a:xfrm>
            <a:off x="5551470" y="2382204"/>
            <a:ext cx="706974" cy="4930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2E999E62-D673-5108-A376-DE1A5A3ACE20}"/>
                  </a:ext>
                </a:extLst>
              </p:cNvPr>
              <p:cNvSpPr txBox="1"/>
              <p:nvPr/>
            </p:nvSpPr>
            <p:spPr>
              <a:xfrm>
                <a:off x="946074" y="3090963"/>
                <a:ext cx="492186" cy="384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9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9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zh-CN" sz="19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CN" altLang="en-US" sz="1900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2E999E62-D673-5108-A376-DE1A5A3ACE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074" y="3090963"/>
                <a:ext cx="492186" cy="38472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F6A4E1E1-89F1-7342-0676-1258629B29AB}"/>
                  </a:ext>
                </a:extLst>
              </p:cNvPr>
              <p:cNvSpPr txBox="1"/>
              <p:nvPr/>
            </p:nvSpPr>
            <p:spPr>
              <a:xfrm>
                <a:off x="2837328" y="3090963"/>
                <a:ext cx="486543" cy="384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9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9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zh-CN" sz="19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zh-CN" altLang="en-US" sz="1900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F6A4E1E1-89F1-7342-0676-1258629B29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7328" y="3090963"/>
                <a:ext cx="486543" cy="38472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C79A1579-B7EB-0344-4338-BEFC478C3129}"/>
                  </a:ext>
                </a:extLst>
              </p:cNvPr>
              <p:cNvSpPr txBox="1"/>
              <p:nvPr/>
            </p:nvSpPr>
            <p:spPr>
              <a:xfrm>
                <a:off x="4724272" y="3090963"/>
                <a:ext cx="492186" cy="384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9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9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zh-CN" sz="19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1" lang="zh-CN" altLang="en-US" sz="1900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C79A1579-B7EB-0344-4338-BEFC478C31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272" y="3090963"/>
                <a:ext cx="492186" cy="38472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75B8038D-B58C-13C3-3C83-DA7275CC472C}"/>
                  </a:ext>
                </a:extLst>
              </p:cNvPr>
              <p:cNvSpPr txBox="1"/>
              <p:nvPr/>
            </p:nvSpPr>
            <p:spPr>
              <a:xfrm>
                <a:off x="6616859" y="3090962"/>
                <a:ext cx="472886" cy="384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9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9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zh-CN" sz="19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kumimoji="1" lang="zh-CN" altLang="en-US" sz="1900" dirty="0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75B8038D-B58C-13C3-3C83-DA7275CC47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6859" y="3090962"/>
                <a:ext cx="472886" cy="38472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BECF8E8-52E8-B3D1-74D4-D73C8EB28B54}"/>
                  </a:ext>
                </a:extLst>
              </p:cNvPr>
              <p:cNvSpPr txBox="1"/>
              <p:nvPr/>
            </p:nvSpPr>
            <p:spPr>
              <a:xfrm>
                <a:off x="8016131" y="3090962"/>
                <a:ext cx="1397306" cy="384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9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9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zh-CN" sz="19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kumimoji="1" lang="en-US" altLang="zh-CN" sz="1900" b="0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kumimoji="1" lang="en-US" altLang="zh-CN" sz="19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kumimoji="1" lang="en-US" altLang="zh-CN" sz="1900" b="0" i="1" smtClean="0">
                          <a:latin typeface="Cambria Math" panose="02040503050406030204" pitchFamily="18" charset="0"/>
                        </a:rPr>
                        <m:t>(0,</m:t>
                      </m:r>
                      <m:r>
                        <a:rPr kumimoji="1" lang="en-US" altLang="zh-CN" sz="19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kumimoji="1" lang="en-US" altLang="zh-CN" sz="19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sz="1900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BECF8E8-52E8-B3D1-74D4-D73C8EB28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6131" y="3090962"/>
                <a:ext cx="1397306" cy="384721"/>
              </a:xfrm>
              <a:prstGeom prst="rect">
                <a:avLst/>
              </a:prstGeom>
              <a:blipFill>
                <a:blip r:embed="rId19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文本框 28">
            <a:extLst>
              <a:ext uri="{FF2B5EF4-FFF2-40B4-BE49-F238E27FC236}">
                <a16:creationId xmlns:a16="http://schemas.microsoft.com/office/drawing/2014/main" id="{B73F1862-E862-4895-D230-D5B3957FE9E3}"/>
              </a:ext>
            </a:extLst>
          </p:cNvPr>
          <p:cNvSpPr txBox="1"/>
          <p:nvPr/>
        </p:nvSpPr>
        <p:spPr>
          <a:xfrm>
            <a:off x="7528648" y="2261497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/>
              <a:t>…</a:t>
            </a:r>
            <a:endParaRPr kumimoji="1" lang="zh-CN" altLang="en-US" sz="2800" b="1" dirty="0"/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8DA0C147-FA77-51AB-FB50-07F670030881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4" r="4983" b="4936"/>
          <a:stretch/>
        </p:blipFill>
        <p:spPr>
          <a:xfrm>
            <a:off x="7479121" y="4845438"/>
            <a:ext cx="664501" cy="46197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9B2437DC-798E-87AC-2ED2-4A990E77861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4" r="4983" b="4936"/>
          <a:stretch/>
        </p:blipFill>
        <p:spPr>
          <a:xfrm>
            <a:off x="5586965" y="4845438"/>
            <a:ext cx="664501" cy="461974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1A5A0CF1-AF9F-365A-DEB0-D1BE20F78AE4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4" r="4983" b="4936"/>
          <a:stretch/>
        </p:blipFill>
        <p:spPr>
          <a:xfrm>
            <a:off x="3685272" y="4845438"/>
            <a:ext cx="664501" cy="46197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A9B83969-273A-FE7C-9613-ED62CDC83B2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4" r="4983" b="4936"/>
          <a:stretch/>
        </p:blipFill>
        <p:spPr>
          <a:xfrm>
            <a:off x="1799033" y="4845438"/>
            <a:ext cx="664501" cy="461974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FB6B2DAF-D25B-0121-A4AE-CE9BB7CFB714}"/>
              </a:ext>
            </a:extLst>
          </p:cNvPr>
          <p:cNvSpPr txBox="1"/>
          <p:nvPr/>
        </p:nvSpPr>
        <p:spPr>
          <a:xfrm rot="10800000">
            <a:off x="32421" y="4539092"/>
            <a:ext cx="400110" cy="153663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en-US" altLang="zh-CN" b="1" dirty="0"/>
              <a:t>Reverse Process</a:t>
            </a:r>
            <a:endParaRPr kumimoji="1" lang="zh-CN" altLang="en-US" b="1" dirty="0"/>
          </a:p>
        </p:txBody>
      </p:sp>
      <p:sp>
        <p:nvSpPr>
          <p:cNvPr id="37" name="左箭头 36">
            <a:extLst>
              <a:ext uri="{FF2B5EF4-FFF2-40B4-BE49-F238E27FC236}">
                <a16:creationId xmlns:a16="http://schemas.microsoft.com/office/drawing/2014/main" id="{CC3BF431-4433-A1E6-9A71-74B5E288E237}"/>
              </a:ext>
            </a:extLst>
          </p:cNvPr>
          <p:cNvSpPr/>
          <p:nvPr/>
        </p:nvSpPr>
        <p:spPr>
          <a:xfrm>
            <a:off x="1699553" y="5750611"/>
            <a:ext cx="6187421" cy="114300"/>
          </a:xfrm>
          <a:prstGeom prst="leftArrow">
            <a:avLst>
              <a:gd name="adj1" fmla="val 50000"/>
              <a:gd name="adj2" fmla="val 132937"/>
            </a:avLst>
          </a:prstGeom>
          <a:solidFill>
            <a:srgbClr val="CC6F30"/>
          </a:solidFill>
          <a:ln w="12700">
            <a:solidFill>
              <a:srgbClr val="C266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FDB328B6-C38B-AA1B-B25F-E531158C6368}"/>
              </a:ext>
            </a:extLst>
          </p:cNvPr>
          <p:cNvSpPr txBox="1"/>
          <p:nvPr/>
        </p:nvSpPr>
        <p:spPr>
          <a:xfrm>
            <a:off x="2375267" y="5818404"/>
            <a:ext cx="5436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Reverse denoising (learned): 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remove noise step by step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BC414FEF-1525-05B6-0909-003C678507C5}"/>
                  </a:ext>
                </a:extLst>
              </p:cNvPr>
              <p:cNvSpPr txBox="1"/>
              <p:nvPr/>
            </p:nvSpPr>
            <p:spPr>
              <a:xfrm>
                <a:off x="8024075" y="5588022"/>
                <a:ext cx="1397306" cy="384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9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9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zh-CN" sz="19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kumimoji="1" lang="en-US" altLang="zh-CN" sz="1900" b="0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kumimoji="1" lang="en-US" altLang="zh-CN" sz="19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kumimoji="1" lang="en-US" altLang="zh-CN" sz="1900" b="0" i="1" smtClean="0">
                          <a:latin typeface="Cambria Math" panose="02040503050406030204" pitchFamily="18" charset="0"/>
                        </a:rPr>
                        <m:t>(0,</m:t>
                      </m:r>
                      <m:r>
                        <a:rPr kumimoji="1" lang="en-US" altLang="zh-CN" sz="19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kumimoji="1" lang="en-US" altLang="zh-CN" sz="19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sz="1900" dirty="0"/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BC414FEF-1525-05B6-0909-003C67850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4075" y="5588022"/>
                <a:ext cx="1397306" cy="384721"/>
              </a:xfrm>
              <a:prstGeom prst="rect">
                <a:avLst/>
              </a:prstGeom>
              <a:blipFill>
                <a:blip r:embed="rId21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377308F5-D15B-DD28-7626-7DF3F2419320}"/>
                  </a:ext>
                </a:extLst>
              </p:cNvPr>
              <p:cNvSpPr txBox="1"/>
              <p:nvPr/>
            </p:nvSpPr>
            <p:spPr>
              <a:xfrm>
                <a:off x="943096" y="5579536"/>
                <a:ext cx="492186" cy="384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9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kumimoji="1" lang="en-US" altLang="zh-CN" sz="19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9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kumimoji="1" lang="en-US" altLang="zh-CN" sz="19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CN" altLang="en-US" sz="1900" dirty="0"/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377308F5-D15B-DD28-7626-7DF3F24193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096" y="5579536"/>
                <a:ext cx="492186" cy="384721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左箭头 40">
            <a:extLst>
              <a:ext uri="{FF2B5EF4-FFF2-40B4-BE49-F238E27FC236}">
                <a16:creationId xmlns:a16="http://schemas.microsoft.com/office/drawing/2014/main" id="{C0A1A963-D5CA-E174-3EBA-6C63BEBF8177}"/>
              </a:ext>
            </a:extLst>
          </p:cNvPr>
          <p:cNvSpPr/>
          <p:nvPr/>
        </p:nvSpPr>
        <p:spPr>
          <a:xfrm rot="10800000">
            <a:off x="1876653" y="1870874"/>
            <a:ext cx="6187421" cy="115200"/>
          </a:xfrm>
          <a:prstGeom prst="leftArrow">
            <a:avLst>
              <a:gd name="adj1" fmla="val 50000"/>
              <a:gd name="adj2" fmla="val 132937"/>
            </a:avLst>
          </a:prstGeom>
          <a:solidFill>
            <a:srgbClr val="B9B9B7"/>
          </a:solidFill>
          <a:ln w="12700">
            <a:solidFill>
              <a:srgbClr val="C8C9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5073F527-E482-7D30-76A9-66E9CCF5AAA7}"/>
              </a:ext>
            </a:extLst>
          </p:cNvPr>
          <p:cNvSpPr txBox="1"/>
          <p:nvPr/>
        </p:nvSpPr>
        <p:spPr>
          <a:xfrm>
            <a:off x="2327177" y="1564731"/>
            <a:ext cx="5532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Forward diffusion (fixed): 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gradually add Gaussian noise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17869432-1B88-5FCF-9992-07CBCBFBF4AB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1"/>
          <a:stretch/>
        </p:blipFill>
        <p:spPr>
          <a:xfrm>
            <a:off x="8488987" y="1549800"/>
            <a:ext cx="543739" cy="592325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284BFFFB-3A5E-FA3B-C23F-30B15DB5FF61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4" r="4983" b="4936"/>
          <a:stretch/>
        </p:blipFill>
        <p:spPr>
          <a:xfrm rot="16200000">
            <a:off x="8469489" y="3775474"/>
            <a:ext cx="664501" cy="4619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FC6FDB72-F0D0-304E-6C54-4B3779762F4A}"/>
                  </a:ext>
                </a:extLst>
              </p:cNvPr>
              <p:cNvSpPr txBox="1"/>
              <p:nvPr/>
            </p:nvSpPr>
            <p:spPr>
              <a:xfrm>
                <a:off x="843522" y="3543824"/>
                <a:ext cx="2426818" cy="3398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kumimoji="1" lang="en-US" altLang="zh-CN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rad>
                      <m:sSub>
                        <m:sSub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kumimoji="1" lang="en-US" altLang="zh-C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kumimoji="1" lang="en-US" altLang="zh-CN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acc>
                                <m:accPr>
                                  <m:chr m:val="̅"/>
                                  <m:ctrlPr>
                                    <a:rPr kumimoji="1" lang="en-US" altLang="zh-CN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rad>
                      <m:r>
                        <a:rPr kumimoji="1" lang="en-US" altLang="zh-CN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kumimoji="1" lang="zh-CN" altLang="en-US" sz="18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FC6FDB72-F0D0-304E-6C54-4B3779762F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522" y="3543824"/>
                <a:ext cx="2426818" cy="339837"/>
              </a:xfrm>
              <a:prstGeom prst="rect">
                <a:avLst/>
              </a:prstGeom>
              <a:blipFill>
                <a:blip r:embed="rId24"/>
                <a:stretch>
                  <a:fillRect l="-1042" b="-3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CCBB4DD3-62C2-1A8C-F733-E0D96E7F356A}"/>
                  </a:ext>
                </a:extLst>
              </p:cNvPr>
              <p:cNvSpPr txBox="1"/>
              <p:nvPr/>
            </p:nvSpPr>
            <p:spPr>
              <a:xfrm>
                <a:off x="3295957" y="3510229"/>
                <a:ext cx="128587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kumimoji="1" lang="en-US" altLang="zh-CN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~N(0,I)</a:t>
                </a:r>
                <a:endParaRPr lang="zh-CN" altLang="en-US" sz="1800" dirty="0"/>
              </a:p>
            </p:txBody>
          </p:sp>
        </mc:Choice>
        <mc:Fallback xmlns="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CCBB4DD3-62C2-1A8C-F733-E0D96E7F35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5957" y="3510229"/>
                <a:ext cx="1285879" cy="369332"/>
              </a:xfrm>
              <a:prstGeom prst="rect">
                <a:avLst/>
              </a:prstGeom>
              <a:blipFill>
                <a:blip r:embed="rId25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2EA30D27-2FFA-A9C1-2EB5-1BC302540C57}"/>
                  </a:ext>
                </a:extLst>
              </p:cNvPr>
              <p:cNvSpPr txBox="1"/>
              <p:nvPr/>
            </p:nvSpPr>
            <p:spPr>
              <a:xfrm>
                <a:off x="334613" y="3837692"/>
                <a:ext cx="492607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8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At timestep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kumimoji="1" lang="en-US" altLang="zh-CN" sz="18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, the noisy sample is a mixture of clean data and Gaussian noise.</a:t>
                </a:r>
                <a:endParaRPr kumimoji="1"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2EA30D27-2FFA-A9C1-2EB5-1BC302540C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613" y="3837692"/>
                <a:ext cx="4926073" cy="646331"/>
              </a:xfrm>
              <a:prstGeom prst="rect">
                <a:avLst/>
              </a:prstGeom>
              <a:blipFill>
                <a:blip r:embed="rId26"/>
                <a:stretch>
                  <a:fillRect l="-1028" t="-3846" b="-115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图片 49">
            <a:extLst>
              <a:ext uri="{FF2B5EF4-FFF2-40B4-BE49-F238E27FC236}">
                <a16:creationId xmlns:a16="http://schemas.microsoft.com/office/drawing/2014/main" id="{4C1C8F53-7F19-E29F-80F2-E9B2A2FC7C3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370056" y="3576163"/>
            <a:ext cx="799078" cy="7224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E01A51A3-4F9D-2224-C752-5C0A58727FDA}"/>
                  </a:ext>
                </a:extLst>
              </p:cNvPr>
              <p:cNvSpPr txBox="1"/>
              <p:nvPr/>
            </p:nvSpPr>
            <p:spPr>
              <a:xfrm>
                <a:off x="6318352" y="3506159"/>
                <a:ext cx="10629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kumimoji="1" lang="en-US" altLang="zh-CN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zh-CN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kumimoji="1" lang="en-US" altLang="zh-CN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sz="1800" dirty="0"/>
              </a:p>
            </p:txBody>
          </p:sp>
        </mc:Choice>
        <mc:Fallback xmlns="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E01A51A3-4F9D-2224-C752-5C0A58727F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8352" y="3506159"/>
                <a:ext cx="1062983" cy="369332"/>
              </a:xfrm>
              <a:prstGeom prst="rect">
                <a:avLst/>
              </a:prstGeom>
              <a:blipFill>
                <a:blip r:embed="rId2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文本框 51">
            <a:extLst>
              <a:ext uri="{FF2B5EF4-FFF2-40B4-BE49-F238E27FC236}">
                <a16:creationId xmlns:a16="http://schemas.microsoft.com/office/drawing/2014/main" id="{8629D333-7C8B-9C4B-23C5-A221C6D6B0A1}"/>
              </a:ext>
            </a:extLst>
          </p:cNvPr>
          <p:cNvSpPr txBox="1"/>
          <p:nvPr/>
        </p:nvSpPr>
        <p:spPr>
          <a:xfrm>
            <a:off x="6191918" y="3829549"/>
            <a:ext cx="2673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Neural network predicts the noise at each timestep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299FFED6-977D-13FC-8B27-0BBBF2C8A510}"/>
              </a:ext>
            </a:extLst>
          </p:cNvPr>
          <p:cNvSpPr txBox="1"/>
          <p:nvPr/>
        </p:nvSpPr>
        <p:spPr>
          <a:xfrm>
            <a:off x="1422057" y="864891"/>
            <a:ext cx="93923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a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reverse process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gradually transforms random noise into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structured samples</a:t>
            </a:r>
            <a:endParaRPr kumimoji="1"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圆角矩形 58">
            <a:extLst>
              <a:ext uri="{FF2B5EF4-FFF2-40B4-BE49-F238E27FC236}">
                <a16:creationId xmlns:a16="http://schemas.microsoft.com/office/drawing/2014/main" id="{46192EB0-0761-FD47-D4C3-0FCFF05F15F0}"/>
              </a:ext>
            </a:extLst>
          </p:cNvPr>
          <p:cNvSpPr/>
          <p:nvPr/>
        </p:nvSpPr>
        <p:spPr>
          <a:xfrm>
            <a:off x="9465583" y="1762124"/>
            <a:ext cx="2639298" cy="1992726"/>
          </a:xfrm>
          <a:prstGeom prst="roundRect">
            <a:avLst>
              <a:gd name="adj" fmla="val 6895"/>
            </a:avLst>
          </a:prstGeom>
          <a:solidFill>
            <a:srgbClr val="FAF2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1" name="圆角矩形 60">
            <a:extLst>
              <a:ext uri="{FF2B5EF4-FFF2-40B4-BE49-F238E27FC236}">
                <a16:creationId xmlns:a16="http://schemas.microsoft.com/office/drawing/2014/main" id="{FFB6295C-D694-9D95-E0F8-B3C3691F6969}"/>
              </a:ext>
            </a:extLst>
          </p:cNvPr>
          <p:cNvSpPr/>
          <p:nvPr/>
        </p:nvSpPr>
        <p:spPr>
          <a:xfrm>
            <a:off x="9457639" y="1772318"/>
            <a:ext cx="2639298" cy="332251"/>
          </a:xfrm>
          <a:prstGeom prst="roundRect">
            <a:avLst>
              <a:gd name="adj" fmla="val 6895"/>
            </a:avLst>
          </a:prstGeom>
          <a:solidFill>
            <a:srgbClr val="FAE3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453503C0-4765-5EE2-B5E9-7C453BBF763B}"/>
              </a:ext>
            </a:extLst>
          </p:cNvPr>
          <p:cNvSpPr txBox="1"/>
          <p:nvPr/>
        </p:nvSpPr>
        <p:spPr>
          <a:xfrm>
            <a:off x="9536873" y="1742048"/>
            <a:ext cx="2345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8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Forward Degradation</a:t>
            </a:r>
            <a:endParaRPr kumimoji="1" lang="zh-CN" altLang="en-US" sz="1800" b="1" dirty="0"/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65B2F2EC-C851-BE40-5D56-B57BB5F4D741}"/>
              </a:ext>
            </a:extLst>
          </p:cNvPr>
          <p:cNvSpPr txBox="1"/>
          <p:nvPr/>
        </p:nvSpPr>
        <p:spPr>
          <a:xfrm>
            <a:off x="9478720" y="2048233"/>
            <a:ext cx="27023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8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zh-CN" altLang="en-US" sz="18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8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Data → Noise</a:t>
            </a:r>
          </a:p>
          <a:p>
            <a:r>
              <a:rPr lang="en" altLang="zh-CN" sz="18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• Fixed Markov Chain</a:t>
            </a:r>
            <a:br>
              <a:rPr lang="en" altLang="zh-CN" sz="18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en" altLang="zh-CN" sz="18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• Gradual addition of Gaussian noise</a:t>
            </a:r>
            <a:br>
              <a:rPr lang="en" altLang="zh-CN" sz="18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en" altLang="zh-CN" sz="18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• Data becomes pure noise (no training needed)</a:t>
            </a:r>
          </a:p>
        </p:txBody>
      </p:sp>
      <p:sp>
        <p:nvSpPr>
          <p:cNvPr id="63" name="圆角矩形 62">
            <a:extLst>
              <a:ext uri="{FF2B5EF4-FFF2-40B4-BE49-F238E27FC236}">
                <a16:creationId xmlns:a16="http://schemas.microsoft.com/office/drawing/2014/main" id="{E1F54A47-CA1C-D702-6EC3-3E9EDA6F4B3F}"/>
              </a:ext>
            </a:extLst>
          </p:cNvPr>
          <p:cNvSpPr/>
          <p:nvPr/>
        </p:nvSpPr>
        <p:spPr>
          <a:xfrm>
            <a:off x="9473527" y="4328518"/>
            <a:ext cx="2639298" cy="1992726"/>
          </a:xfrm>
          <a:prstGeom prst="roundRect">
            <a:avLst>
              <a:gd name="adj" fmla="val 6895"/>
            </a:avLst>
          </a:prstGeom>
          <a:solidFill>
            <a:srgbClr val="FAF2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4" name="圆角矩形 63">
            <a:extLst>
              <a:ext uri="{FF2B5EF4-FFF2-40B4-BE49-F238E27FC236}">
                <a16:creationId xmlns:a16="http://schemas.microsoft.com/office/drawing/2014/main" id="{D44C1ED9-ED3B-D93A-6D99-B67F3D452455}"/>
              </a:ext>
            </a:extLst>
          </p:cNvPr>
          <p:cNvSpPr/>
          <p:nvPr/>
        </p:nvSpPr>
        <p:spPr>
          <a:xfrm>
            <a:off x="9465583" y="4338712"/>
            <a:ext cx="2639298" cy="332251"/>
          </a:xfrm>
          <a:prstGeom prst="roundRect">
            <a:avLst>
              <a:gd name="adj" fmla="val 6895"/>
            </a:avLst>
          </a:prstGeom>
          <a:solidFill>
            <a:srgbClr val="FAE3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68AB5C67-898F-1892-912D-7C99C6379C03}"/>
              </a:ext>
            </a:extLst>
          </p:cNvPr>
          <p:cNvSpPr txBox="1"/>
          <p:nvPr/>
        </p:nvSpPr>
        <p:spPr>
          <a:xfrm>
            <a:off x="9544817" y="4308442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Reverse Generation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B47A1F40-86CC-C499-CEA1-766B23E5E442}"/>
              </a:ext>
            </a:extLst>
          </p:cNvPr>
          <p:cNvSpPr txBox="1"/>
          <p:nvPr/>
        </p:nvSpPr>
        <p:spPr>
          <a:xfrm>
            <a:off x="9486664" y="4606238"/>
            <a:ext cx="27023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8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zh-CN" altLang="en-US" sz="18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8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Noise →</a:t>
            </a:r>
            <a:r>
              <a:rPr lang="zh-CN" altLang="en-US" sz="18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8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Data</a:t>
            </a:r>
          </a:p>
          <a:p>
            <a:r>
              <a:rPr lang="en" altLang="zh-CN" sz="18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• 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Utilizes deep neural network</a:t>
            </a:r>
            <a:b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Learns to recover real data distribution step-by-step from noise</a:t>
            </a:r>
            <a:endParaRPr lang="en" altLang="zh-CN" sz="18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835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圆角矩形 74">
            <a:extLst>
              <a:ext uri="{FF2B5EF4-FFF2-40B4-BE49-F238E27FC236}">
                <a16:creationId xmlns:a16="http://schemas.microsoft.com/office/drawing/2014/main" id="{B68CA8AF-2506-7F19-97E6-C688D60BB5A5}"/>
              </a:ext>
            </a:extLst>
          </p:cNvPr>
          <p:cNvSpPr/>
          <p:nvPr/>
        </p:nvSpPr>
        <p:spPr>
          <a:xfrm>
            <a:off x="308538" y="2434088"/>
            <a:ext cx="3548759" cy="1786750"/>
          </a:xfrm>
          <a:prstGeom prst="roundRect">
            <a:avLst>
              <a:gd name="adj" fmla="val 9653"/>
            </a:avLst>
          </a:prstGeom>
          <a:solidFill>
            <a:srgbClr val="F0AD7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C7E573C-A15F-4C08-ADFC-E7FE2A05BC76}"/>
              </a:ext>
            </a:extLst>
          </p:cNvPr>
          <p:cNvSpPr txBox="1"/>
          <p:nvPr/>
        </p:nvSpPr>
        <p:spPr>
          <a:xfrm>
            <a:off x="74218" y="16934"/>
            <a:ext cx="995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Diffusion Models Across Research Areas</a:t>
            </a:r>
          </a:p>
        </p:txBody>
      </p:sp>
      <p:sp>
        <p:nvSpPr>
          <p:cNvPr id="74" name="圆角矩形 73">
            <a:extLst>
              <a:ext uri="{FF2B5EF4-FFF2-40B4-BE49-F238E27FC236}">
                <a16:creationId xmlns:a16="http://schemas.microsoft.com/office/drawing/2014/main" id="{9241E8F3-435E-7245-9189-78C75D459B86}"/>
              </a:ext>
            </a:extLst>
          </p:cNvPr>
          <p:cNvSpPr/>
          <p:nvPr/>
        </p:nvSpPr>
        <p:spPr>
          <a:xfrm>
            <a:off x="217411" y="2345407"/>
            <a:ext cx="3548759" cy="1786750"/>
          </a:xfrm>
          <a:prstGeom prst="roundRect">
            <a:avLst>
              <a:gd name="adj" fmla="val 965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7" name="图片 76">
            <a:extLst>
              <a:ext uri="{FF2B5EF4-FFF2-40B4-BE49-F238E27FC236}">
                <a16:creationId xmlns:a16="http://schemas.microsoft.com/office/drawing/2014/main" id="{52C4E1B7-6145-4240-A1DA-7A92F5C53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25" y="990143"/>
            <a:ext cx="5490950" cy="885152"/>
          </a:xfrm>
          <a:prstGeom prst="rect">
            <a:avLst/>
          </a:prstGeom>
        </p:spPr>
      </p:pic>
      <p:sp>
        <p:nvSpPr>
          <p:cNvPr id="78" name="文本框 77">
            <a:extLst>
              <a:ext uri="{FF2B5EF4-FFF2-40B4-BE49-F238E27FC236}">
                <a16:creationId xmlns:a16="http://schemas.microsoft.com/office/drawing/2014/main" id="{E6E8DB39-7AE1-53E9-4900-9D415060D75E}"/>
              </a:ext>
            </a:extLst>
          </p:cNvPr>
          <p:cNvSpPr txBox="1"/>
          <p:nvPr/>
        </p:nvSpPr>
        <p:spPr>
          <a:xfrm>
            <a:off x="4848017" y="840482"/>
            <a:ext cx="2156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Denoising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endParaRPr kumimoji="1"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9" name="图片 78">
            <a:extLst>
              <a:ext uri="{FF2B5EF4-FFF2-40B4-BE49-F238E27FC236}">
                <a16:creationId xmlns:a16="http://schemas.microsoft.com/office/drawing/2014/main" id="{1EC69658-20C6-FD49-D772-410E4EC36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139" y="1073280"/>
            <a:ext cx="773626" cy="783177"/>
          </a:xfrm>
          <a:prstGeom prst="rect">
            <a:avLst/>
          </a:prstGeom>
        </p:spPr>
      </p:pic>
      <p:sp>
        <p:nvSpPr>
          <p:cNvPr id="80" name="文本框 79">
            <a:extLst>
              <a:ext uri="{FF2B5EF4-FFF2-40B4-BE49-F238E27FC236}">
                <a16:creationId xmlns:a16="http://schemas.microsoft.com/office/drawing/2014/main" id="{8D83ADCF-89C3-D2F5-14FE-B031C9F9A808}"/>
              </a:ext>
            </a:extLst>
          </p:cNvPr>
          <p:cNvSpPr txBox="1"/>
          <p:nvPr/>
        </p:nvSpPr>
        <p:spPr>
          <a:xfrm>
            <a:off x="1878952" y="1126989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Noise/</a:t>
            </a:r>
          </a:p>
          <a:p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Uncertainty</a:t>
            </a:r>
            <a:endParaRPr kumimoji="1" lang="zh-C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" name="图片 80">
            <a:extLst>
              <a:ext uri="{FF2B5EF4-FFF2-40B4-BE49-F238E27FC236}">
                <a16:creationId xmlns:a16="http://schemas.microsoft.com/office/drawing/2014/main" id="{4B6EECEE-828E-54CE-C220-151153536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8572" y="1126989"/>
            <a:ext cx="784007" cy="699249"/>
          </a:xfrm>
          <a:prstGeom prst="rect">
            <a:avLst/>
          </a:prstGeom>
        </p:spPr>
      </p:pic>
      <p:sp>
        <p:nvSpPr>
          <p:cNvPr id="82" name="文本框 81">
            <a:extLst>
              <a:ext uri="{FF2B5EF4-FFF2-40B4-BE49-F238E27FC236}">
                <a16:creationId xmlns:a16="http://schemas.microsoft.com/office/drawing/2014/main" id="{24016B95-1587-5D55-2D8B-A9522E785C87}"/>
              </a:ext>
            </a:extLst>
          </p:cNvPr>
          <p:cNvSpPr txBox="1"/>
          <p:nvPr/>
        </p:nvSpPr>
        <p:spPr>
          <a:xfrm>
            <a:off x="9797756" y="1153447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Structured</a:t>
            </a:r>
            <a:b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  <a:endParaRPr kumimoji="1" lang="zh-C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圆角矩形 88">
            <a:extLst>
              <a:ext uri="{FF2B5EF4-FFF2-40B4-BE49-F238E27FC236}">
                <a16:creationId xmlns:a16="http://schemas.microsoft.com/office/drawing/2014/main" id="{694F89E5-183C-63DA-043E-E2C2E0302FD8}"/>
              </a:ext>
            </a:extLst>
          </p:cNvPr>
          <p:cNvSpPr/>
          <p:nvPr/>
        </p:nvSpPr>
        <p:spPr>
          <a:xfrm>
            <a:off x="4285954" y="2434088"/>
            <a:ext cx="3548759" cy="1786750"/>
          </a:xfrm>
          <a:prstGeom prst="roundRect">
            <a:avLst>
              <a:gd name="adj" fmla="val 9653"/>
            </a:avLst>
          </a:prstGeom>
          <a:solidFill>
            <a:srgbClr val="F29D3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0" name="圆角矩形 89">
            <a:extLst>
              <a:ext uri="{FF2B5EF4-FFF2-40B4-BE49-F238E27FC236}">
                <a16:creationId xmlns:a16="http://schemas.microsoft.com/office/drawing/2014/main" id="{0AABC31C-D733-B240-C8BA-706FAC7BABDD}"/>
              </a:ext>
            </a:extLst>
          </p:cNvPr>
          <p:cNvSpPr/>
          <p:nvPr/>
        </p:nvSpPr>
        <p:spPr>
          <a:xfrm>
            <a:off x="4194827" y="2345407"/>
            <a:ext cx="3548759" cy="1786750"/>
          </a:xfrm>
          <a:prstGeom prst="roundRect">
            <a:avLst>
              <a:gd name="adj" fmla="val 965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1" name="圆角矩形 90">
            <a:extLst>
              <a:ext uri="{FF2B5EF4-FFF2-40B4-BE49-F238E27FC236}">
                <a16:creationId xmlns:a16="http://schemas.microsoft.com/office/drawing/2014/main" id="{B3C0A3E0-F55A-2A7C-D917-8B52A3F6023E}"/>
              </a:ext>
            </a:extLst>
          </p:cNvPr>
          <p:cNvSpPr/>
          <p:nvPr/>
        </p:nvSpPr>
        <p:spPr>
          <a:xfrm>
            <a:off x="8263370" y="2429130"/>
            <a:ext cx="3548759" cy="1786750"/>
          </a:xfrm>
          <a:prstGeom prst="roundRect">
            <a:avLst>
              <a:gd name="adj" fmla="val 9653"/>
            </a:avLst>
          </a:prstGeom>
          <a:solidFill>
            <a:srgbClr val="D96C0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2" name="圆角矩形 91">
            <a:extLst>
              <a:ext uri="{FF2B5EF4-FFF2-40B4-BE49-F238E27FC236}">
                <a16:creationId xmlns:a16="http://schemas.microsoft.com/office/drawing/2014/main" id="{A9CEE36B-FBA0-35A2-D36F-465AED9C8E50}"/>
              </a:ext>
            </a:extLst>
          </p:cNvPr>
          <p:cNvSpPr/>
          <p:nvPr/>
        </p:nvSpPr>
        <p:spPr>
          <a:xfrm>
            <a:off x="8172243" y="2340449"/>
            <a:ext cx="3548759" cy="1786750"/>
          </a:xfrm>
          <a:prstGeom prst="roundRect">
            <a:avLst>
              <a:gd name="adj" fmla="val 965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3" name="圆角矩形 92">
            <a:extLst>
              <a:ext uri="{FF2B5EF4-FFF2-40B4-BE49-F238E27FC236}">
                <a16:creationId xmlns:a16="http://schemas.microsoft.com/office/drawing/2014/main" id="{4F5D728F-CE58-403E-36C2-4B4C05428684}"/>
              </a:ext>
            </a:extLst>
          </p:cNvPr>
          <p:cNvSpPr/>
          <p:nvPr/>
        </p:nvSpPr>
        <p:spPr>
          <a:xfrm>
            <a:off x="308538" y="4481686"/>
            <a:ext cx="3548759" cy="1786750"/>
          </a:xfrm>
          <a:prstGeom prst="roundRect">
            <a:avLst>
              <a:gd name="adj" fmla="val 9653"/>
            </a:avLst>
          </a:prstGeom>
          <a:solidFill>
            <a:srgbClr val="D96C0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4" name="圆角矩形 93">
            <a:extLst>
              <a:ext uri="{FF2B5EF4-FFF2-40B4-BE49-F238E27FC236}">
                <a16:creationId xmlns:a16="http://schemas.microsoft.com/office/drawing/2014/main" id="{70710634-6EEA-F200-0AC4-E0E91EB2DED5}"/>
              </a:ext>
            </a:extLst>
          </p:cNvPr>
          <p:cNvSpPr/>
          <p:nvPr/>
        </p:nvSpPr>
        <p:spPr>
          <a:xfrm>
            <a:off x="217411" y="4393005"/>
            <a:ext cx="3548759" cy="1786750"/>
          </a:xfrm>
          <a:prstGeom prst="roundRect">
            <a:avLst>
              <a:gd name="adj" fmla="val 965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5" name="圆角矩形 94">
            <a:extLst>
              <a:ext uri="{FF2B5EF4-FFF2-40B4-BE49-F238E27FC236}">
                <a16:creationId xmlns:a16="http://schemas.microsoft.com/office/drawing/2014/main" id="{63445871-6414-0C21-3C30-CF30FDF0FAD6}"/>
              </a:ext>
            </a:extLst>
          </p:cNvPr>
          <p:cNvSpPr/>
          <p:nvPr/>
        </p:nvSpPr>
        <p:spPr>
          <a:xfrm>
            <a:off x="4285954" y="4481686"/>
            <a:ext cx="3548759" cy="1786750"/>
          </a:xfrm>
          <a:prstGeom prst="roundRect">
            <a:avLst>
              <a:gd name="adj" fmla="val 9653"/>
            </a:avLst>
          </a:prstGeom>
          <a:solidFill>
            <a:srgbClr val="B4442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6" name="圆角矩形 95">
            <a:extLst>
              <a:ext uri="{FF2B5EF4-FFF2-40B4-BE49-F238E27FC236}">
                <a16:creationId xmlns:a16="http://schemas.microsoft.com/office/drawing/2014/main" id="{C156ABFD-E049-CC55-89AF-4CF706FC6061}"/>
              </a:ext>
            </a:extLst>
          </p:cNvPr>
          <p:cNvSpPr/>
          <p:nvPr/>
        </p:nvSpPr>
        <p:spPr>
          <a:xfrm>
            <a:off x="4194827" y="4393005"/>
            <a:ext cx="3548759" cy="1786750"/>
          </a:xfrm>
          <a:prstGeom prst="roundRect">
            <a:avLst>
              <a:gd name="adj" fmla="val 965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7" name="圆角矩形 96">
            <a:extLst>
              <a:ext uri="{FF2B5EF4-FFF2-40B4-BE49-F238E27FC236}">
                <a16:creationId xmlns:a16="http://schemas.microsoft.com/office/drawing/2014/main" id="{4EAE8512-132B-B94A-6A78-12F69283AB76}"/>
              </a:ext>
            </a:extLst>
          </p:cNvPr>
          <p:cNvSpPr/>
          <p:nvPr/>
        </p:nvSpPr>
        <p:spPr>
          <a:xfrm>
            <a:off x="8263370" y="4476728"/>
            <a:ext cx="3548759" cy="1786750"/>
          </a:xfrm>
          <a:prstGeom prst="roundRect">
            <a:avLst>
              <a:gd name="adj" fmla="val 9653"/>
            </a:avLst>
          </a:prstGeom>
          <a:solidFill>
            <a:srgbClr val="9C3C2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8" name="圆角矩形 97">
            <a:extLst>
              <a:ext uri="{FF2B5EF4-FFF2-40B4-BE49-F238E27FC236}">
                <a16:creationId xmlns:a16="http://schemas.microsoft.com/office/drawing/2014/main" id="{84D53409-3A41-AD2D-9C87-A9B77C8229BB}"/>
              </a:ext>
            </a:extLst>
          </p:cNvPr>
          <p:cNvSpPr/>
          <p:nvPr/>
        </p:nvSpPr>
        <p:spPr>
          <a:xfrm>
            <a:off x="8172243" y="4388047"/>
            <a:ext cx="3548759" cy="1786750"/>
          </a:xfrm>
          <a:prstGeom prst="roundRect">
            <a:avLst>
              <a:gd name="adj" fmla="val 965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D2ACC2F8-EF44-356D-7D2D-E9FDC66D6E6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8538" y="2484214"/>
            <a:ext cx="753871" cy="699611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802271E4-08AE-F51D-9F54-4D16B437C4E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37838" y="4476728"/>
            <a:ext cx="710734" cy="809697"/>
          </a:xfrm>
          <a:prstGeom prst="rect">
            <a:avLst/>
          </a:prstGeom>
        </p:spPr>
      </p:pic>
      <p:sp>
        <p:nvSpPr>
          <p:cNvPr id="99" name="文本框 98">
            <a:extLst>
              <a:ext uri="{FF2B5EF4-FFF2-40B4-BE49-F238E27FC236}">
                <a16:creationId xmlns:a16="http://schemas.microsoft.com/office/drawing/2014/main" id="{4E7891A5-4988-5648-6C6F-266A6E0494ED}"/>
              </a:ext>
            </a:extLst>
          </p:cNvPr>
          <p:cNvSpPr txBox="1"/>
          <p:nvPr/>
        </p:nvSpPr>
        <p:spPr>
          <a:xfrm>
            <a:off x="1075543" y="2479627"/>
            <a:ext cx="2274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Computer</a:t>
            </a:r>
            <a:r>
              <a:rPr kumimoji="1"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Version &amp;</a:t>
            </a:r>
          </a:p>
          <a:p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Generative Media</a:t>
            </a:r>
            <a:endParaRPr kumimoji="1" lang="zh-C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B650C766-DDFE-8937-23D1-2B285E749C5E}"/>
              </a:ext>
            </a:extLst>
          </p:cNvPr>
          <p:cNvSpPr txBox="1"/>
          <p:nvPr/>
        </p:nvSpPr>
        <p:spPr>
          <a:xfrm>
            <a:off x="767766" y="3169801"/>
            <a:ext cx="28905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synthesis &amp; editing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to 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 to Image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7" name="图片 66">
            <a:extLst>
              <a:ext uri="{FF2B5EF4-FFF2-40B4-BE49-F238E27FC236}">
                <a16:creationId xmlns:a16="http://schemas.microsoft.com/office/drawing/2014/main" id="{17061624-C1C8-2A70-06BA-536FD5E442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004" y="2464692"/>
            <a:ext cx="752919" cy="785253"/>
          </a:xfrm>
          <a:prstGeom prst="rect">
            <a:avLst/>
          </a:prstGeom>
        </p:spPr>
      </p:pic>
      <p:sp>
        <p:nvSpPr>
          <p:cNvPr id="101" name="文本框 100">
            <a:extLst>
              <a:ext uri="{FF2B5EF4-FFF2-40B4-BE49-F238E27FC236}">
                <a16:creationId xmlns:a16="http://schemas.microsoft.com/office/drawing/2014/main" id="{0A039B0C-970C-A8D5-3B04-33348EF52F6B}"/>
              </a:ext>
            </a:extLst>
          </p:cNvPr>
          <p:cNvSpPr txBox="1"/>
          <p:nvPr/>
        </p:nvSpPr>
        <p:spPr>
          <a:xfrm>
            <a:off x="5112878" y="2496692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Biomedical Image &amp;</a:t>
            </a:r>
          </a:p>
          <a:p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 design</a:t>
            </a:r>
            <a:endParaRPr kumimoji="1" lang="zh-C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4FDE58E0-CC94-8724-4D4C-C1178C8FE0F4}"/>
              </a:ext>
            </a:extLst>
          </p:cNvPr>
          <p:cNvSpPr txBox="1"/>
          <p:nvPr/>
        </p:nvSpPr>
        <p:spPr>
          <a:xfrm>
            <a:off x="4835109" y="3119304"/>
            <a:ext cx="29738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reconstruction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Generate protein structures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" name="图片 68">
            <a:extLst>
              <a:ext uri="{FF2B5EF4-FFF2-40B4-BE49-F238E27FC236}">
                <a16:creationId xmlns:a16="http://schemas.microsoft.com/office/drawing/2014/main" id="{F3ABD789-7487-062C-F441-8664033A05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890" y="2469673"/>
            <a:ext cx="721678" cy="840139"/>
          </a:xfrm>
          <a:prstGeom prst="rect">
            <a:avLst/>
          </a:prstGeom>
        </p:spPr>
      </p:pic>
      <p:sp>
        <p:nvSpPr>
          <p:cNvPr id="103" name="文本框 102">
            <a:extLst>
              <a:ext uri="{FF2B5EF4-FFF2-40B4-BE49-F238E27FC236}">
                <a16:creationId xmlns:a16="http://schemas.microsoft.com/office/drawing/2014/main" id="{AD7A59C2-C458-A77F-FD9D-6C6E574EA0C8}"/>
              </a:ext>
            </a:extLst>
          </p:cNvPr>
          <p:cNvSpPr txBox="1"/>
          <p:nvPr/>
        </p:nvSpPr>
        <p:spPr>
          <a:xfrm>
            <a:off x="9070443" y="2520411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Robotics &amp; Control</a:t>
            </a:r>
            <a:endParaRPr kumimoji="1" lang="zh-C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37DEBFCB-C550-F5E4-1290-863B9F8449EA}"/>
              </a:ext>
            </a:extLst>
          </p:cNvPr>
          <p:cNvSpPr txBox="1"/>
          <p:nvPr/>
        </p:nvSpPr>
        <p:spPr>
          <a:xfrm>
            <a:off x="8792674" y="3143023"/>
            <a:ext cx="29738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generate action sequences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Trajectory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Manipulation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6" name="图片 105">
            <a:extLst>
              <a:ext uri="{FF2B5EF4-FFF2-40B4-BE49-F238E27FC236}">
                <a16:creationId xmlns:a16="http://schemas.microsoft.com/office/drawing/2014/main" id="{4C63E04F-4E17-1B8D-3836-978AD57C4D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02" y="4476728"/>
            <a:ext cx="571331" cy="743512"/>
          </a:xfrm>
          <a:prstGeom prst="rect">
            <a:avLst/>
          </a:prstGeom>
        </p:spPr>
      </p:pic>
      <p:sp>
        <p:nvSpPr>
          <p:cNvPr id="107" name="文本框 106">
            <a:extLst>
              <a:ext uri="{FF2B5EF4-FFF2-40B4-BE49-F238E27FC236}">
                <a16:creationId xmlns:a16="http://schemas.microsoft.com/office/drawing/2014/main" id="{529DAAA0-7BB6-FF56-A22C-9D6C66DB6D2D}"/>
              </a:ext>
            </a:extLst>
          </p:cNvPr>
          <p:cNvSpPr txBox="1"/>
          <p:nvPr/>
        </p:nvSpPr>
        <p:spPr>
          <a:xfrm>
            <a:off x="1022437" y="4613278"/>
            <a:ext cx="2678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Wireless Communication</a:t>
            </a:r>
            <a:endParaRPr kumimoji="1" lang="zh-C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文本框 107">
            <a:extLst>
              <a:ext uri="{FF2B5EF4-FFF2-40B4-BE49-F238E27FC236}">
                <a16:creationId xmlns:a16="http://schemas.microsoft.com/office/drawing/2014/main" id="{66CAF82C-7CB0-798A-1B47-862AA10E0079}"/>
              </a:ext>
            </a:extLst>
          </p:cNvPr>
          <p:cNvSpPr txBox="1"/>
          <p:nvPr/>
        </p:nvSpPr>
        <p:spPr>
          <a:xfrm>
            <a:off x="873844" y="5169755"/>
            <a:ext cx="28264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Channel estimation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 reconstruction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Semantic communication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0" name="图片 109">
            <a:extLst>
              <a:ext uri="{FF2B5EF4-FFF2-40B4-BE49-F238E27FC236}">
                <a16:creationId xmlns:a16="http://schemas.microsoft.com/office/drawing/2014/main" id="{B3F73A1B-7D0C-A7AD-8382-59769E74DD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163" y="4448112"/>
            <a:ext cx="739577" cy="783799"/>
          </a:xfrm>
          <a:prstGeom prst="rect">
            <a:avLst/>
          </a:prstGeom>
        </p:spPr>
      </p:pic>
      <p:sp>
        <p:nvSpPr>
          <p:cNvPr id="111" name="文本框 110">
            <a:extLst>
              <a:ext uri="{FF2B5EF4-FFF2-40B4-BE49-F238E27FC236}">
                <a16:creationId xmlns:a16="http://schemas.microsoft.com/office/drawing/2014/main" id="{D7FFE12F-1FA1-5130-C700-886A2CA7B6CB}"/>
              </a:ext>
            </a:extLst>
          </p:cNvPr>
          <p:cNvSpPr txBox="1"/>
          <p:nvPr/>
        </p:nvSpPr>
        <p:spPr>
          <a:xfrm>
            <a:off x="5205397" y="4502951"/>
            <a:ext cx="19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System &amp;</a:t>
            </a:r>
          </a:p>
          <a:p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Smart Grid</a:t>
            </a:r>
            <a:endParaRPr kumimoji="1" lang="zh-C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文本框 111">
            <a:extLst>
              <a:ext uri="{FF2B5EF4-FFF2-40B4-BE49-F238E27FC236}">
                <a16:creationId xmlns:a16="http://schemas.microsoft.com/office/drawing/2014/main" id="{50F1B1FB-FDBE-6E8B-9B6C-066E5FDC8CB1}"/>
              </a:ext>
            </a:extLst>
          </p:cNvPr>
          <p:cNvSpPr txBox="1"/>
          <p:nvPr/>
        </p:nvSpPr>
        <p:spPr>
          <a:xfrm>
            <a:off x="4897620" y="5193125"/>
            <a:ext cx="26019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Load forecasting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 forecasting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Scheduling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文本框 112">
            <a:extLst>
              <a:ext uri="{FF2B5EF4-FFF2-40B4-BE49-F238E27FC236}">
                <a16:creationId xmlns:a16="http://schemas.microsoft.com/office/drawing/2014/main" id="{BEBE168B-981C-4FD5-B762-6819005D3C2E}"/>
              </a:ext>
            </a:extLst>
          </p:cNvPr>
          <p:cNvSpPr txBox="1"/>
          <p:nvPr/>
        </p:nvSpPr>
        <p:spPr>
          <a:xfrm>
            <a:off x="9142455" y="4502951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Weather &amp; Climate</a:t>
            </a:r>
          </a:p>
          <a:p>
            <a:r>
              <a:rPr kumimoji="1"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Forecasting</a:t>
            </a:r>
            <a:endParaRPr kumimoji="1" lang="zh-C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文本框 113">
            <a:extLst>
              <a:ext uri="{FF2B5EF4-FFF2-40B4-BE49-F238E27FC236}">
                <a16:creationId xmlns:a16="http://schemas.microsoft.com/office/drawing/2014/main" id="{FC97B9ED-3117-1F4B-1916-B97A7CF65F62}"/>
              </a:ext>
            </a:extLst>
          </p:cNvPr>
          <p:cNvSpPr txBox="1"/>
          <p:nvPr/>
        </p:nvSpPr>
        <p:spPr>
          <a:xfrm>
            <a:off x="8834678" y="5193125"/>
            <a:ext cx="29033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Uncertainty quantification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Weather forecasting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文本框 114">
            <a:extLst>
              <a:ext uri="{FF2B5EF4-FFF2-40B4-BE49-F238E27FC236}">
                <a16:creationId xmlns:a16="http://schemas.microsoft.com/office/drawing/2014/main" id="{87832FE9-7765-1E8D-5227-7998E3121C89}"/>
              </a:ext>
            </a:extLst>
          </p:cNvPr>
          <p:cNvSpPr txBox="1"/>
          <p:nvPr/>
        </p:nvSpPr>
        <p:spPr>
          <a:xfrm>
            <a:off x="1010094" y="1862385"/>
            <a:ext cx="10049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denoising images to modelling signals, proteins, actions, grids, and climate dynamics.</a:t>
            </a:r>
            <a:endParaRPr kumimoji="1"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244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B297D-1392-CCE1-396D-B857047C5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D81BFE6-96C1-51DD-E9ED-23B0C7C2FE82}"/>
              </a:ext>
            </a:extLst>
          </p:cNvPr>
          <p:cNvSpPr txBox="1"/>
          <p:nvPr/>
        </p:nvSpPr>
        <p:spPr>
          <a:xfrm>
            <a:off x="311285" y="19455"/>
            <a:ext cx="3482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6C2E3FE-826F-4511-F550-B78984F1F5AA}"/>
              </a:ext>
            </a:extLst>
          </p:cNvPr>
          <p:cNvSpPr txBox="1"/>
          <p:nvPr/>
        </p:nvSpPr>
        <p:spPr>
          <a:xfrm>
            <a:off x="603115" y="1544832"/>
            <a:ext cx="10985770" cy="3950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ts val="4000"/>
              </a:lnSpc>
              <a:spcAft>
                <a:spcPts val="600"/>
              </a:spcAft>
              <a:buClrTx/>
              <a:buFont typeface="+mj-lt"/>
              <a:buAutoNum type="arabicPeriod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</a:p>
          <a:p>
            <a:pPr marL="742950" indent="-742950" algn="just">
              <a:lnSpc>
                <a:spcPts val="4000"/>
              </a:lnSpc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I: Integrating Mean-Field Game Theory with Diffusion Model</a:t>
            </a:r>
          </a:p>
          <a:p>
            <a:pPr marL="742950" indent="-742950" algn="just">
              <a:lnSpc>
                <a:spcPts val="4000"/>
              </a:lnSpc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II: </a:t>
            </a:r>
            <a:r>
              <a:rPr lang="en-US" sz="2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Spatio</a:t>
            </a: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-Temporal Latent Diffusion Inpainting for UAV Radio Map Reconstruction</a:t>
            </a:r>
          </a:p>
          <a:p>
            <a:pPr marL="742950" indent="-742950" algn="just">
              <a:lnSpc>
                <a:spcPts val="4000"/>
              </a:lnSpc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altLang="zh-CN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III: A Socio-aware Diffusion Model for Residential Load Data Generation</a:t>
            </a:r>
            <a:endParaRPr lang="en-US" sz="2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 algn="just">
              <a:lnSpc>
                <a:spcPts val="4000"/>
              </a:lnSpc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024716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>
            <a:extLst>
              <a:ext uri="{FF2B5EF4-FFF2-40B4-BE49-F238E27FC236}">
                <a16:creationId xmlns:a16="http://schemas.microsoft.com/office/drawing/2014/main" id="{6C7E573C-A15F-4C08-ADFC-E7FE2A05BC76}"/>
              </a:ext>
            </a:extLst>
          </p:cNvPr>
          <p:cNvSpPr txBox="1"/>
          <p:nvPr/>
        </p:nvSpPr>
        <p:spPr>
          <a:xfrm>
            <a:off x="311285" y="19455"/>
            <a:ext cx="9423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Introduction to Mean-Field Games</a:t>
            </a:r>
            <a:r>
              <a: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0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(MFGs)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" name="Picture 34">
            <a:extLst>
              <a:ext uri="{FF2B5EF4-FFF2-40B4-BE49-F238E27FC236}">
                <a16:creationId xmlns:a16="http://schemas.microsoft.com/office/drawing/2014/main" id="{E1EC9F93-8461-8ED3-D64F-C7927FDA0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19" y="1411587"/>
            <a:ext cx="3546340" cy="2070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矩形 1">
            <a:extLst>
              <a:ext uri="{FF2B5EF4-FFF2-40B4-BE49-F238E27FC236}">
                <a16:creationId xmlns:a16="http://schemas.microsoft.com/office/drawing/2014/main" id="{34C29376-B0EB-0110-3E6B-7C6DD159AAE7}"/>
              </a:ext>
            </a:extLst>
          </p:cNvPr>
          <p:cNvSpPr/>
          <p:nvPr/>
        </p:nvSpPr>
        <p:spPr>
          <a:xfrm>
            <a:off x="6578415" y="5774869"/>
            <a:ext cx="33929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Collective motion of a bird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flock</a:t>
            </a:r>
          </a:p>
        </p:txBody>
      </p:sp>
      <p:sp>
        <p:nvSpPr>
          <p:cNvPr id="11" name="矩形 1">
            <a:extLst>
              <a:ext uri="{FF2B5EF4-FFF2-40B4-BE49-F238E27FC236}">
                <a16:creationId xmlns:a16="http://schemas.microsoft.com/office/drawing/2014/main" id="{7462A7D3-9C56-B650-0CFD-73D49A374A62}"/>
              </a:ext>
            </a:extLst>
          </p:cNvPr>
          <p:cNvSpPr/>
          <p:nvPr/>
        </p:nvSpPr>
        <p:spPr>
          <a:xfrm>
            <a:off x="6473319" y="3443400"/>
            <a:ext cx="3477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Reef fish swimming like hurricane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85FF754-1FAE-718A-A27E-0E186DCE78D3}"/>
              </a:ext>
            </a:extLst>
          </p:cNvPr>
          <p:cNvSpPr txBox="1"/>
          <p:nvPr/>
        </p:nvSpPr>
        <p:spPr>
          <a:xfrm>
            <a:off x="903410" y="1753985"/>
            <a:ext cx="53193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Exact multi-agent equilibrium is hard to compute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" altLang="zh-CN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Explicit agent-to-agent interaction does not scale.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System complexity grows </a:t>
            </a:r>
            <a:r>
              <a:rPr kumimoji="0" lang="en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combinatorially</a:t>
            </a:r>
            <a:r>
              <a:rPr kumimoji="0" lang="en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with population size.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CBB1A18-A697-FC12-F45C-D019704598BC}"/>
              </a:ext>
            </a:extLst>
          </p:cNvPr>
          <p:cNvSpPr txBox="1"/>
          <p:nvPr/>
        </p:nvSpPr>
        <p:spPr>
          <a:xfrm>
            <a:off x="903410" y="1462881"/>
            <a:ext cx="5192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 LIMIT OF CLASSICAL GAME THEORY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311A757-EAA7-2290-4F7E-59258898C2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" t="5799" r="383" b="3072"/>
          <a:stretch/>
        </p:blipFill>
        <p:spPr>
          <a:xfrm>
            <a:off x="247122" y="1845482"/>
            <a:ext cx="656288" cy="641864"/>
          </a:xfrm>
          <a:prstGeom prst="rect">
            <a:avLst/>
          </a:prstGeom>
        </p:spPr>
      </p:pic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2FA92F75-760A-0CDC-EC7D-5728065E21A1}"/>
              </a:ext>
            </a:extLst>
          </p:cNvPr>
          <p:cNvCxnSpPr/>
          <p:nvPr/>
        </p:nvCxnSpPr>
        <p:spPr>
          <a:xfrm>
            <a:off x="6286500" y="1283677"/>
            <a:ext cx="0" cy="4688778"/>
          </a:xfrm>
          <a:prstGeom prst="line">
            <a:avLst/>
          </a:prstGeom>
          <a:ln w="28575">
            <a:solidFill>
              <a:srgbClr val="5570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27F276A0-5B6C-1370-DA5C-EFE4E44022D8}"/>
              </a:ext>
            </a:extLst>
          </p:cNvPr>
          <p:cNvSpPr txBox="1"/>
          <p:nvPr/>
        </p:nvSpPr>
        <p:spPr>
          <a:xfrm>
            <a:off x="369579" y="1008268"/>
            <a:ext cx="3193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55708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</a:t>
            </a:r>
            <a:r>
              <a:rPr kumimoji="1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5708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55708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ORIGN</a:t>
            </a:r>
            <a:r>
              <a:rPr kumimoji="1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5708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55708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&amp; CONCEPT</a:t>
            </a: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55708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D7FF94D9-0DCC-3F49-5B1C-79858F54D7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4" y="3387831"/>
            <a:ext cx="711544" cy="8500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E70BA8D-BAF4-4F78-D6B0-8E2F5BA2C4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66" y="5146219"/>
            <a:ext cx="762000" cy="62865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E277635E-63B9-2F9C-0FBB-F4BBEC50AA0F}"/>
              </a:ext>
            </a:extLst>
          </p:cNvPr>
          <p:cNvSpPr txBox="1"/>
          <p:nvPr/>
        </p:nvSpPr>
        <p:spPr>
          <a:xfrm>
            <a:off x="903409" y="3391418"/>
            <a:ext cx="53193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Time:</a:t>
            </a:r>
            <a:r>
              <a:rPr kumimoji="0" lang="en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Independently proposed in 2006 by top scholars.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7800CF9-0A21-CB9F-6063-7FB8F7F5EEF3}"/>
              </a:ext>
            </a:extLst>
          </p:cNvPr>
          <p:cNvSpPr txBox="1"/>
          <p:nvPr/>
        </p:nvSpPr>
        <p:spPr>
          <a:xfrm>
            <a:off x="903409" y="3100314"/>
            <a:ext cx="5192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 ORIGN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OF MFG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033B1B5-D5BB-A648-8CCA-69112F01F9FD}"/>
              </a:ext>
            </a:extLst>
          </p:cNvPr>
          <p:cNvSpPr txBox="1"/>
          <p:nvPr/>
        </p:nvSpPr>
        <p:spPr>
          <a:xfrm>
            <a:off x="1360453" y="3668891"/>
            <a:ext cx="42138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French Mathematicians:</a:t>
            </a:r>
            <a:br>
              <a:rPr kumimoji="0" lang="en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r>
              <a:rPr kumimoji="0" lang="en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J.-M. </a:t>
            </a:r>
            <a:r>
              <a:rPr kumimoji="0" lang="en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Lasry</a:t>
            </a:r>
            <a:r>
              <a:rPr kumimoji="0" lang="en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&amp; P.-L. Lions (Fields Medalist)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North American Control Theorists:</a:t>
            </a:r>
            <a:br>
              <a:rPr kumimoji="0" lang="en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r>
              <a:rPr kumimoji="0" lang="en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M. Huang, R. </a:t>
            </a:r>
            <a:r>
              <a:rPr kumimoji="0" lang="en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Malhamé</a:t>
            </a:r>
            <a:r>
              <a:rPr kumimoji="0" lang="en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P. Caines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64C14043-41FD-3DF8-329B-24A5883352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75"/>
          <a:stretch/>
        </p:blipFill>
        <p:spPr>
          <a:xfrm>
            <a:off x="3248792" y="2603651"/>
            <a:ext cx="540694" cy="60326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B9F870A4-E7AD-5B96-DB11-65447EC17C8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5" t="25331" b="22008"/>
          <a:stretch/>
        </p:blipFill>
        <p:spPr>
          <a:xfrm>
            <a:off x="4363907" y="2693740"/>
            <a:ext cx="715181" cy="41721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46E91615-6C15-FB72-8D0D-52B54478D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EEF2F5"/>
              </a:clrFrom>
              <a:clrTo>
                <a:srgbClr val="EEF2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03"/>
          <a:stretch/>
        </p:blipFill>
        <p:spPr>
          <a:xfrm>
            <a:off x="866370" y="3764337"/>
            <a:ext cx="505535" cy="36933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62FABE8D-8FEC-8F35-938E-23D04EC279E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EDF3F3"/>
              </a:clrFrom>
              <a:clrTo>
                <a:srgbClr val="ED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8" t="17454" r="5069" b="7255"/>
          <a:stretch/>
        </p:blipFill>
        <p:spPr>
          <a:xfrm>
            <a:off x="866370" y="4291379"/>
            <a:ext cx="535610" cy="400683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8911A0E3-7FD6-3847-D7E3-3DD7F645C7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263" y="4291379"/>
            <a:ext cx="429531" cy="50944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2ACA54D8-7CC2-FC26-64FA-198976AE6C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965" y="3812868"/>
            <a:ext cx="604867" cy="413856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AA669480-090C-0CC0-1055-D22B638462E2}"/>
              </a:ext>
            </a:extLst>
          </p:cNvPr>
          <p:cNvSpPr txBox="1"/>
          <p:nvPr/>
        </p:nvSpPr>
        <p:spPr>
          <a:xfrm>
            <a:off x="903409" y="5174704"/>
            <a:ext cx="53193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As population → ∞, individuals game with the</a:t>
            </a:r>
            <a:br>
              <a:rPr kumimoji="0" lang="en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r>
              <a:rPr kumimoji="0" lang="en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MACROSCOPIC STATISTICAL DISTRIBUTION </a:t>
            </a:r>
            <a:r>
              <a:rPr kumimoji="0" lang="en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(Mean Field),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NOT ‘specific opponents’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13B42212-B3FD-EBA0-AD29-51A00EFD84DB}"/>
              </a:ext>
            </a:extLst>
          </p:cNvPr>
          <p:cNvSpPr txBox="1"/>
          <p:nvPr/>
        </p:nvSpPr>
        <p:spPr>
          <a:xfrm>
            <a:off x="903409" y="4847834"/>
            <a:ext cx="5192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SIMPLE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DEFINITION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94E056C3-AB54-7D1F-0F2A-CDE2440B12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660" y="5998388"/>
            <a:ext cx="585047" cy="533043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D6A81294-8F3F-3630-77E5-6E5F440511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413" y="5781689"/>
            <a:ext cx="689820" cy="533043"/>
          </a:xfrm>
          <a:prstGeom prst="rect">
            <a:avLst/>
          </a:prstGeom>
        </p:spPr>
      </p:pic>
      <p:sp>
        <p:nvSpPr>
          <p:cNvPr id="44" name="文本框 43">
            <a:extLst>
              <a:ext uri="{FF2B5EF4-FFF2-40B4-BE49-F238E27FC236}">
                <a16:creationId xmlns:a16="http://schemas.microsoft.com/office/drawing/2014/main" id="{AA0D0C53-B9A7-31E6-A2B9-F3AA7B817D9A}"/>
              </a:ext>
            </a:extLst>
          </p:cNvPr>
          <p:cNvSpPr txBox="1"/>
          <p:nvPr/>
        </p:nvSpPr>
        <p:spPr>
          <a:xfrm>
            <a:off x="6434169" y="1003866"/>
            <a:ext cx="2951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55708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INTUITION</a:t>
            </a:r>
            <a:r>
              <a:rPr kumimoji="1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5708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55708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EXAMPLES</a:t>
            </a: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55708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3BA4B4AC-9AF0-F3B4-617E-A35EA7874719}"/>
              </a:ext>
            </a:extLst>
          </p:cNvPr>
          <p:cNvSpPr txBox="1"/>
          <p:nvPr/>
        </p:nvSpPr>
        <p:spPr>
          <a:xfrm>
            <a:off x="9991359" y="1488996"/>
            <a:ext cx="22006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 single fish NEVER calculates 10,000 trails. It only senses local ‘fish density &amp; mean water flow’.</a:t>
            </a:r>
            <a:endParaRPr kumimoji="1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26FB1AC0-9825-F8C7-7115-D9367BFDC0C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877" y="2963255"/>
            <a:ext cx="1854200" cy="571500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CE693D29-437F-7B37-CDA0-6AAA3A7310D6}"/>
              </a:ext>
            </a:extLst>
          </p:cNvPr>
          <p:cNvSpPr txBox="1"/>
          <p:nvPr/>
        </p:nvSpPr>
        <p:spPr>
          <a:xfrm>
            <a:off x="9980906" y="3973307"/>
            <a:ext cx="22006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Bird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respond to </a:t>
            </a:r>
            <a:r>
              <a:rPr kumimoji="0" lang="en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 flock’s </a:t>
            </a:r>
            <a:r>
              <a:rPr kumimoji="0" lang="en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‘FLUID DISTRIBUTION’</a:t>
            </a:r>
            <a:r>
              <a:rPr kumimoji="0" lang="en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NOT ‘individual bird’.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C13CC24-2D71-2569-AABA-83F2E04A69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033" y="3962883"/>
            <a:ext cx="3494312" cy="181267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8C5A0D2-64DC-A92E-E5AC-0F2C7AD01B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540" y="5645393"/>
            <a:ext cx="599218" cy="53206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DFFE48D-C322-5E47-67B9-75FCFA6EED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811" y="5576482"/>
            <a:ext cx="785315" cy="4168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675B4-D2F6-434E-3204-3C94A2995D9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894" y="5733034"/>
            <a:ext cx="785315" cy="41682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1104CDD-0FAA-3231-4BD3-05A385EF85B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811" y="5889187"/>
            <a:ext cx="785315" cy="41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8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0" grpId="0"/>
      <p:bldP spid="21" grpId="0"/>
      <p:bldP spid="23" grpId="0"/>
      <p:bldP spid="38" grpId="0"/>
      <p:bldP spid="39" grpId="0"/>
      <p:bldP spid="44" grpId="0"/>
      <p:bldP spid="45" grpId="0"/>
      <p:bldP spid="49" grpId="0"/>
    </p:bldLst>
  </p:timing>
</p:sld>
</file>

<file path=ppt/theme/theme1.xml><?xml version="1.0" encoding="utf-8"?>
<a:theme xmlns:a="http://schemas.openxmlformats.org/drawingml/2006/main" name="UH-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103-seminar (1)" id="{0344C1A6-66B3-4154-B106-D789E9D5743B}" vid="{0052D562-6648-4CA8-9E94-D38A3FAE9EB7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UH-Template</Template>
  <TotalTime>41502</TotalTime>
  <Words>4871</Words>
  <Application>Microsoft Office PowerPoint</Application>
  <PresentationFormat>Widescreen</PresentationFormat>
  <Paragraphs>627</Paragraphs>
  <Slides>50</Slides>
  <Notes>49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2" baseType="lpstr">
      <vt:lpstr>DengXian</vt:lpstr>
      <vt:lpstr>宋体</vt:lpstr>
      <vt:lpstr>Arial</vt:lpstr>
      <vt:lpstr>Arial Unicode MS</vt:lpstr>
      <vt:lpstr>Calibri</vt:lpstr>
      <vt:lpstr>Cambria Math</vt:lpstr>
      <vt:lpstr>Georgia</vt:lpstr>
      <vt:lpstr>Google Sans Text</vt:lpstr>
      <vt:lpstr>Montserrat</vt:lpstr>
      <vt:lpstr>Times New Roman</vt:lpstr>
      <vt:lpstr>Wingdings</vt:lpstr>
      <vt:lpstr>UH-Template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Li, Jing</dc:creator>
  <cp:lastModifiedBy>SULTANA, SALMA</cp:lastModifiedBy>
  <cp:revision>1225</cp:revision>
  <dcterms:created xsi:type="dcterms:W3CDTF">2021-11-03T22:55:55Z</dcterms:created>
  <dcterms:modified xsi:type="dcterms:W3CDTF">2026-06-11T21:14:00Z</dcterms:modified>
</cp:coreProperties>
</file>